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2"/>
  </p:notesMasterIdLst>
  <p:handoutMasterIdLst>
    <p:handoutMasterId r:id="rId33"/>
  </p:handoutMasterIdLst>
  <p:sldIdLst>
    <p:sldId id="330" r:id="rId3"/>
    <p:sldId id="331" r:id="rId4"/>
    <p:sldId id="334" r:id="rId5"/>
    <p:sldId id="332" r:id="rId6"/>
    <p:sldId id="333" r:id="rId7"/>
    <p:sldId id="309" r:id="rId8"/>
    <p:sldId id="336" r:id="rId9"/>
    <p:sldId id="342" r:id="rId10"/>
    <p:sldId id="348" r:id="rId11"/>
    <p:sldId id="335" r:id="rId12"/>
    <p:sldId id="318" r:id="rId13"/>
    <p:sldId id="338" r:id="rId14"/>
    <p:sldId id="339" r:id="rId15"/>
    <p:sldId id="341" r:id="rId16"/>
    <p:sldId id="344" r:id="rId17"/>
    <p:sldId id="349" r:id="rId18"/>
    <p:sldId id="314" r:id="rId19"/>
    <p:sldId id="356" r:id="rId20"/>
    <p:sldId id="345" r:id="rId21"/>
    <p:sldId id="353" r:id="rId22"/>
    <p:sldId id="352" r:id="rId23"/>
    <p:sldId id="350" r:id="rId24"/>
    <p:sldId id="351" r:id="rId25"/>
    <p:sldId id="354" r:id="rId26"/>
    <p:sldId id="329" r:id="rId27"/>
    <p:sldId id="355" r:id="rId28"/>
    <p:sldId id="346" r:id="rId29"/>
    <p:sldId id="347" r:id="rId30"/>
    <p:sldId id="343" r:id="rId3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66FF33"/>
    <a:srgbClr val="790A26"/>
    <a:srgbClr val="FFFFFF"/>
    <a:srgbClr val="54BE44"/>
    <a:srgbClr val="0D7EA6"/>
    <a:srgbClr val="E7622E"/>
    <a:srgbClr val="F377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6180" autoAdjust="0"/>
  </p:normalViewPr>
  <p:slideViewPr>
    <p:cSldViewPr>
      <p:cViewPr varScale="1">
        <p:scale>
          <a:sx n="93" d="100"/>
          <a:sy n="93" d="100"/>
        </p:scale>
        <p:origin x="27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199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7A71F0AD-B6AF-436B-BD1E-5964FCABA331}" type="datetimeFigureOut">
              <a:rPr lang="en-US"/>
              <a:pPr>
                <a:defRPr/>
              </a:pPr>
              <a:t>10/26/2015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F4ADADC-EDA7-4C64-B3C6-FA6959D05344}" type="slidenum">
              <a:rPr lang="en-US" altLang="en-US"/>
              <a:pPr>
                <a:defRPr/>
              </a:pPr>
              <a:t>‹#›</a:t>
            </a:fld>
            <a:endParaRPr lang="en-US" altLang="en-US"/>
          </a:p>
        </p:txBody>
      </p:sp>
    </p:spTree>
    <p:extLst>
      <p:ext uri="{BB962C8B-B14F-4D97-AF65-F5344CB8AC3E}">
        <p14:creationId xmlns:p14="http://schemas.microsoft.com/office/powerpoint/2010/main" val="2182608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5888189-7F19-4817-83DD-A7AE77388727}" type="datetimeFigureOut">
              <a:rPr lang="en-US"/>
              <a:pPr>
                <a:defRPr/>
              </a:pPr>
              <a:t>10/26/2015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AA5A46E8-DC7F-4A2A-9EF8-82F7540757D7}" type="slidenum">
              <a:rPr lang="en-US" altLang="en-US"/>
              <a:pPr>
                <a:defRPr/>
              </a:pPr>
              <a:t>‹#›</a:t>
            </a:fld>
            <a:endParaRPr lang="en-US" altLang="en-US"/>
          </a:p>
        </p:txBody>
      </p:sp>
    </p:spTree>
    <p:extLst>
      <p:ext uri="{BB962C8B-B14F-4D97-AF65-F5344CB8AC3E}">
        <p14:creationId xmlns:p14="http://schemas.microsoft.com/office/powerpoint/2010/main" val="42424517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5A6EAC-2072-4540-8137-8BF1C8A5237E}" type="slidenum">
              <a:rPr lang="en-US" altLang="en-US" smtClean="0">
                <a:latin typeface="Calibri" panose="020F0502020204030204" pitchFamily="34" charset="0"/>
              </a:rPr>
              <a:pPr/>
              <a:t>11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547360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String similarity used for spell correction, computational biology, machine translation, information extraction, speech recognition</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20CFE74-3AD6-48BC-B385-EC3E795DDFF1}" type="slidenum">
              <a:rPr lang="en-US" altLang="en-US" smtClean="0">
                <a:latin typeface="Calibri" panose="020F0502020204030204" pitchFamily="34" charset="0"/>
              </a:rPr>
              <a:pPr/>
              <a:t>12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4132130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3786187"/>
            <a:ext cx="7772400" cy="1362075"/>
          </a:xfrm>
        </p:spPr>
        <p:txBody>
          <a:bodyPr anchor="t"/>
          <a:lstStyle>
            <a:lvl1pPr algn="l">
              <a:defRPr sz="4000" b="1" cap="all">
                <a:solidFill>
                  <a:schemeClr val="tx1"/>
                </a:solidFill>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22860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F747AA04-6A73-4DCB-B73A-74072E1D9C3B}" type="slidenum">
              <a:rPr lang="en-US" altLang="en-US"/>
              <a:pPr>
                <a:defRPr/>
              </a:pPr>
              <a:t>‹#›</a:t>
            </a:fld>
            <a:endParaRPr lang="en-US" altLang="en-US"/>
          </a:p>
        </p:txBody>
      </p:sp>
    </p:spTree>
    <p:extLst>
      <p:ext uri="{BB962C8B-B14F-4D97-AF65-F5344CB8AC3E}">
        <p14:creationId xmlns:p14="http://schemas.microsoft.com/office/powerpoint/2010/main" val="1986049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600201"/>
            <a:ext cx="2057400" cy="449580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601980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08DB0C39-01B8-459A-8027-B3E6E3482628}" type="slidenum">
              <a:rPr lang="en-US" altLang="en-US"/>
              <a:pPr>
                <a:defRPr/>
              </a:pPr>
              <a:t>‹#›</a:t>
            </a:fld>
            <a:endParaRPr lang="en-US" altLang="en-US"/>
          </a:p>
        </p:txBody>
      </p:sp>
    </p:spTree>
    <p:extLst>
      <p:ext uri="{BB962C8B-B14F-4D97-AF65-F5344CB8AC3E}">
        <p14:creationId xmlns:p14="http://schemas.microsoft.com/office/powerpoint/2010/main" val="3898429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95712CAE-87BC-47B0-A401-1FD59E686C1C}" type="slidenum">
              <a:rPr lang="en-US" altLang="en-US"/>
              <a:pPr>
                <a:defRPr/>
              </a:pPr>
              <a:t>‹#›</a:t>
            </a:fld>
            <a:endParaRPr lang="en-US" altLang="en-US"/>
          </a:p>
        </p:txBody>
      </p:sp>
    </p:spTree>
    <p:extLst>
      <p:ext uri="{BB962C8B-B14F-4D97-AF65-F5344CB8AC3E}">
        <p14:creationId xmlns:p14="http://schemas.microsoft.com/office/powerpoint/2010/main" val="1179966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8264" y="0"/>
            <a:ext cx="85344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533400" y="1676400"/>
            <a:ext cx="8229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A9F6F880-CEBC-42C1-8B3B-8F40BAFB3485}" type="slidenum">
              <a:rPr lang="en-US" altLang="en-US"/>
              <a:pPr>
                <a:defRPr/>
              </a:pPr>
              <a:t>‹#›</a:t>
            </a:fld>
            <a:endParaRPr lang="en-US" altLang="en-US"/>
          </a:p>
        </p:txBody>
      </p:sp>
    </p:spTree>
    <p:extLst>
      <p:ext uri="{BB962C8B-B14F-4D97-AF65-F5344CB8AC3E}">
        <p14:creationId xmlns:p14="http://schemas.microsoft.com/office/powerpoint/2010/main" val="1368655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1143000"/>
          </a:xfrm>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E4901043-071E-4740-8279-5415E77C705C}" type="slidenum">
              <a:rPr lang="en-US" altLang="en-US"/>
              <a:pPr>
                <a:defRPr/>
              </a:pPr>
              <a:t>‹#›</a:t>
            </a:fld>
            <a:endParaRPr lang="en-US" altLang="en-US"/>
          </a:p>
        </p:txBody>
      </p:sp>
    </p:spTree>
    <p:extLst>
      <p:ext uri="{BB962C8B-B14F-4D97-AF65-F5344CB8AC3E}">
        <p14:creationId xmlns:p14="http://schemas.microsoft.com/office/powerpoint/2010/main" val="780353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52E685C-AD62-4848-8630-865FAD82389D}" type="datetimeFigureOut">
              <a:rPr lang="en-US"/>
              <a:pPr>
                <a:defRPr/>
              </a:pPr>
              <a:t>10/26/2015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0EBA1E-CCCE-4FC4-876A-F500973C7DA9}" type="slidenum">
              <a:rPr lang="en-US"/>
              <a:pPr>
                <a:defRPr/>
              </a:pPr>
              <a:t>‹#›</a:t>
            </a:fld>
            <a:endParaRPr lang="en-US"/>
          </a:p>
        </p:txBody>
      </p:sp>
    </p:spTree>
    <p:extLst>
      <p:ext uri="{BB962C8B-B14F-4D97-AF65-F5344CB8AC3E}">
        <p14:creationId xmlns:p14="http://schemas.microsoft.com/office/powerpoint/2010/main" val="3333237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1E1A283-4415-4E66-BD0F-F1A6C32612D7}" type="datetimeFigureOut">
              <a:rPr lang="en-US"/>
              <a:pPr>
                <a:defRPr/>
              </a:pPr>
              <a:t>10/26/2015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8EDA1A-EEC3-4B3A-A3AD-8D154AE93871}" type="slidenum">
              <a:rPr lang="en-US"/>
              <a:pPr>
                <a:defRPr/>
              </a:pPr>
              <a:t>‹#›</a:t>
            </a:fld>
            <a:endParaRPr lang="en-US"/>
          </a:p>
        </p:txBody>
      </p:sp>
    </p:spTree>
    <p:extLst>
      <p:ext uri="{BB962C8B-B14F-4D97-AF65-F5344CB8AC3E}">
        <p14:creationId xmlns:p14="http://schemas.microsoft.com/office/powerpoint/2010/main" val="1727216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90C9BC4-B52A-4E5B-88C3-FDE60ADC16A1}" type="datetimeFigureOut">
              <a:rPr lang="en-US"/>
              <a:pPr>
                <a:defRPr/>
              </a:pPr>
              <a:t>10/26/2015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A2FEEB-B486-456D-9607-398295E7B9A5}" type="slidenum">
              <a:rPr lang="en-US"/>
              <a:pPr>
                <a:defRPr/>
              </a:pPr>
              <a:t>‹#›</a:t>
            </a:fld>
            <a:endParaRPr lang="en-US"/>
          </a:p>
        </p:txBody>
      </p:sp>
    </p:spTree>
    <p:extLst>
      <p:ext uri="{BB962C8B-B14F-4D97-AF65-F5344CB8AC3E}">
        <p14:creationId xmlns:p14="http://schemas.microsoft.com/office/powerpoint/2010/main" val="879425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63CAF8C-C70A-49C4-9A6A-58EE143968D3}" type="datetimeFigureOut">
              <a:rPr lang="en-US"/>
              <a:pPr>
                <a:defRPr/>
              </a:pPr>
              <a:t>10/26/2015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2060C5-A988-455C-B1CD-4CA48E595BD2}" type="slidenum">
              <a:rPr lang="en-US"/>
              <a:pPr>
                <a:defRPr/>
              </a:pPr>
              <a:t>‹#›</a:t>
            </a:fld>
            <a:endParaRPr lang="en-US"/>
          </a:p>
        </p:txBody>
      </p:sp>
    </p:spTree>
    <p:extLst>
      <p:ext uri="{BB962C8B-B14F-4D97-AF65-F5344CB8AC3E}">
        <p14:creationId xmlns:p14="http://schemas.microsoft.com/office/powerpoint/2010/main" val="2094780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BACE043-326C-49FB-AE5E-8DB2A7CB5BCB}" type="datetimeFigureOut">
              <a:rPr lang="en-US"/>
              <a:pPr>
                <a:defRPr/>
              </a:pPr>
              <a:t>10/26/2015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5C3CCAC-E57D-43C6-B475-773B624B11A2}" type="slidenum">
              <a:rPr lang="en-US"/>
              <a:pPr>
                <a:defRPr/>
              </a:pPr>
              <a:t>‹#›</a:t>
            </a:fld>
            <a:endParaRPr lang="en-US"/>
          </a:p>
        </p:txBody>
      </p:sp>
    </p:spTree>
    <p:extLst>
      <p:ext uri="{BB962C8B-B14F-4D97-AF65-F5344CB8AC3E}">
        <p14:creationId xmlns:p14="http://schemas.microsoft.com/office/powerpoint/2010/main" val="2301994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D1C3A21-E654-4E38-A45A-77921A4280F7}" type="datetimeFigureOut">
              <a:rPr lang="en-US"/>
              <a:pPr>
                <a:defRPr/>
              </a:pPr>
              <a:t>10/26/2015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F3468CB-5418-485F-B11B-C97D93CBB9E1}" type="slidenum">
              <a:rPr lang="en-US"/>
              <a:pPr>
                <a:defRPr/>
              </a:pPr>
              <a:t>‹#›</a:t>
            </a:fld>
            <a:endParaRPr lang="en-US"/>
          </a:p>
        </p:txBody>
      </p:sp>
    </p:spTree>
    <p:extLst>
      <p:ext uri="{BB962C8B-B14F-4D97-AF65-F5344CB8AC3E}">
        <p14:creationId xmlns:p14="http://schemas.microsoft.com/office/powerpoint/2010/main" val="3462580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76400"/>
            <a:ext cx="8001000" cy="3581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1"/>
          <p:cNvSpPr>
            <a:spLocks noGrp="1"/>
          </p:cNvSpPr>
          <p:nvPr>
            <p:ph type="title"/>
          </p:nvPr>
        </p:nvSpPr>
        <p:spPr>
          <a:xfrm>
            <a:off x="342900" y="20782"/>
            <a:ext cx="8534400" cy="1143000"/>
          </a:xfrm>
          <a:prstGeom prst="rect">
            <a:avLst/>
          </a:prstGeom>
          <a:noFill/>
        </p:spPr>
        <p:txBody>
          <a:bodyPr rtlCol="0">
            <a:normAutofit/>
          </a:body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722BCA2E-F386-43AA-BADE-1B65C1E08AD5}" type="slidenum">
              <a:rPr lang="en-US" altLang="en-US"/>
              <a:pPr>
                <a:defRPr/>
              </a:pPr>
              <a:t>‹#›</a:t>
            </a:fld>
            <a:endParaRPr lang="en-US" altLang="en-US"/>
          </a:p>
        </p:txBody>
      </p:sp>
    </p:spTree>
    <p:extLst>
      <p:ext uri="{BB962C8B-B14F-4D97-AF65-F5344CB8AC3E}">
        <p14:creationId xmlns:p14="http://schemas.microsoft.com/office/powerpoint/2010/main" val="2255364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96F7CFE-9EC5-47AB-BC04-6C6CB749D9A4}" type="datetimeFigureOut">
              <a:rPr lang="en-US"/>
              <a:pPr>
                <a:defRPr/>
              </a:pPr>
              <a:t>10/26/2015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F000DB4-9F7B-44D7-97CD-07853A1E25A9}" type="slidenum">
              <a:rPr lang="en-US"/>
              <a:pPr>
                <a:defRPr/>
              </a:pPr>
              <a:t>‹#›</a:t>
            </a:fld>
            <a:endParaRPr lang="en-US"/>
          </a:p>
        </p:txBody>
      </p:sp>
    </p:spTree>
    <p:extLst>
      <p:ext uri="{BB962C8B-B14F-4D97-AF65-F5344CB8AC3E}">
        <p14:creationId xmlns:p14="http://schemas.microsoft.com/office/powerpoint/2010/main" val="32560873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D7AF25-7CCC-4A45-BEAD-C137A9761647}" type="datetimeFigureOut">
              <a:rPr lang="en-US"/>
              <a:pPr>
                <a:defRPr/>
              </a:pPr>
              <a:t>10/26/2015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6311F4-BC92-43A3-8C59-5D82B37B38C5}" type="slidenum">
              <a:rPr lang="en-US"/>
              <a:pPr>
                <a:defRPr/>
              </a:pPr>
              <a:t>‹#›</a:t>
            </a:fld>
            <a:endParaRPr lang="en-US"/>
          </a:p>
        </p:txBody>
      </p:sp>
    </p:spTree>
    <p:extLst>
      <p:ext uri="{BB962C8B-B14F-4D97-AF65-F5344CB8AC3E}">
        <p14:creationId xmlns:p14="http://schemas.microsoft.com/office/powerpoint/2010/main" val="17600967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E4AC8C9-B91D-493C-8BA0-FD2A7B80F0C1}" type="datetimeFigureOut">
              <a:rPr lang="en-US"/>
              <a:pPr>
                <a:defRPr/>
              </a:pPr>
              <a:t>10/26/2015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2339D8D-78E5-4928-BC1F-DF8EF3652569}" type="slidenum">
              <a:rPr lang="en-US"/>
              <a:pPr>
                <a:defRPr/>
              </a:pPr>
              <a:t>‹#›</a:t>
            </a:fld>
            <a:endParaRPr lang="en-US"/>
          </a:p>
        </p:txBody>
      </p:sp>
    </p:spTree>
    <p:extLst>
      <p:ext uri="{BB962C8B-B14F-4D97-AF65-F5344CB8AC3E}">
        <p14:creationId xmlns:p14="http://schemas.microsoft.com/office/powerpoint/2010/main" val="6956994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019A20F-B3A4-42E0-A9E3-D983B72185BF}" type="datetimeFigureOut">
              <a:rPr lang="en-US"/>
              <a:pPr>
                <a:defRPr/>
              </a:pPr>
              <a:t>10/26/2015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D0F9D4-14DF-4584-9229-1E6C915A6F2F}" type="slidenum">
              <a:rPr lang="en-US"/>
              <a:pPr>
                <a:defRPr/>
              </a:pPr>
              <a:t>‹#›</a:t>
            </a:fld>
            <a:endParaRPr lang="en-US"/>
          </a:p>
        </p:txBody>
      </p:sp>
    </p:spTree>
    <p:extLst>
      <p:ext uri="{BB962C8B-B14F-4D97-AF65-F5344CB8AC3E}">
        <p14:creationId xmlns:p14="http://schemas.microsoft.com/office/powerpoint/2010/main" val="22570500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0953D8-75B6-49FA-BC02-0605DC9ACDE4}" type="datetimeFigureOut">
              <a:rPr lang="en-US"/>
              <a:pPr>
                <a:defRPr/>
              </a:pPr>
              <a:t>10/26/2015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21C2BA-18C1-4940-8AC1-BC5F61577D09}" type="slidenum">
              <a:rPr lang="en-US"/>
              <a:pPr>
                <a:defRPr/>
              </a:pPr>
              <a:t>‹#›</a:t>
            </a:fld>
            <a:endParaRPr lang="en-US"/>
          </a:p>
        </p:txBody>
      </p:sp>
    </p:spTree>
    <p:extLst>
      <p:ext uri="{BB962C8B-B14F-4D97-AF65-F5344CB8AC3E}">
        <p14:creationId xmlns:p14="http://schemas.microsoft.com/office/powerpoint/2010/main" val="3221334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7709"/>
            <a:ext cx="81534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914400" y="1752601"/>
            <a:ext cx="3657600" cy="38100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752600"/>
            <a:ext cx="3810000" cy="38100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5085DD55-A0B5-49ED-81C9-64887FCF220B}" type="slidenum">
              <a:rPr lang="en-US" altLang="en-US"/>
              <a:pPr>
                <a:defRPr/>
              </a:pPr>
              <a:t>‹#›</a:t>
            </a:fld>
            <a:endParaRPr lang="en-US" altLang="en-US"/>
          </a:p>
        </p:txBody>
      </p:sp>
    </p:spTree>
    <p:extLst>
      <p:ext uri="{BB962C8B-B14F-4D97-AF65-F5344CB8AC3E}">
        <p14:creationId xmlns:p14="http://schemas.microsoft.com/office/powerpoint/2010/main" val="2609786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77825" y="3276600"/>
            <a:ext cx="4040188" cy="3124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97425" y="25908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7425" y="3276600"/>
            <a:ext cx="4041775" cy="3124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11"/>
          </p:nvPr>
        </p:nvSpPr>
        <p:spPr>
          <a:xfrm>
            <a:off x="377825" y="25908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Title Placeholder 1"/>
          <p:cNvSpPr>
            <a:spLocks noGrp="1"/>
          </p:cNvSpPr>
          <p:nvPr>
            <p:ph type="title"/>
          </p:nvPr>
        </p:nvSpPr>
        <p:spPr>
          <a:xfrm>
            <a:off x="304800" y="0"/>
            <a:ext cx="8534400" cy="1143000"/>
          </a:xfrm>
          <a:prstGeom prst="rect">
            <a:avLst/>
          </a:prstGeom>
          <a:noFill/>
        </p:spPr>
        <p:txBody>
          <a:bodyPr rtlCol="0">
            <a:normAutofit/>
          </a:bodyPr>
          <a:lstStyle/>
          <a:p>
            <a:r>
              <a:rPr lang="en-US" dirty="0" smtClean="0"/>
              <a:t>Click to edit Master title style</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39233E6-D301-4148-8D35-FCD3C54DA689}" type="slidenum">
              <a:rPr lang="en-US" altLang="en-US"/>
              <a:pPr>
                <a:defRPr/>
              </a:pPr>
              <a:t>‹#›</a:t>
            </a:fld>
            <a:endParaRPr lang="en-US" altLang="en-US"/>
          </a:p>
        </p:txBody>
      </p:sp>
    </p:spTree>
    <p:extLst>
      <p:ext uri="{BB962C8B-B14F-4D97-AF65-F5344CB8AC3E}">
        <p14:creationId xmlns:p14="http://schemas.microsoft.com/office/powerpoint/2010/main" val="2610455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28600" y="0"/>
            <a:ext cx="8534400" cy="1143000"/>
          </a:xfrm>
          <a:prstGeom prst="rect">
            <a:avLst/>
          </a:prstGeom>
          <a:noFill/>
        </p:spPr>
        <p:txBody>
          <a:bodyPr rtlCol="0">
            <a:normAutofit/>
          </a:bodyPr>
          <a:lstStyle/>
          <a:p>
            <a:r>
              <a:rPr lang="en-US" dirty="0"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1BDDC651-18C5-4234-A0F3-CAF4CE3A4A1A}" type="slidenum">
              <a:rPr lang="en-US" altLang="en-US"/>
              <a:pPr>
                <a:defRPr/>
              </a:pPr>
              <a:t>‹#›</a:t>
            </a:fld>
            <a:endParaRPr lang="en-US" altLang="en-US"/>
          </a:p>
        </p:txBody>
      </p:sp>
    </p:spTree>
    <p:extLst>
      <p:ext uri="{BB962C8B-B14F-4D97-AF65-F5344CB8AC3E}">
        <p14:creationId xmlns:p14="http://schemas.microsoft.com/office/powerpoint/2010/main" val="2954547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399A28F4-B556-4760-BE0D-BED8A86773ED}" type="slidenum">
              <a:rPr lang="en-US" altLang="en-US"/>
              <a:pPr>
                <a:defRPr/>
              </a:pPr>
              <a:t>‹#›</a:t>
            </a:fld>
            <a:endParaRPr lang="en-US" altLang="en-US"/>
          </a:p>
        </p:txBody>
      </p:sp>
    </p:spTree>
    <p:extLst>
      <p:ext uri="{BB962C8B-B14F-4D97-AF65-F5344CB8AC3E}">
        <p14:creationId xmlns:p14="http://schemas.microsoft.com/office/powerpoint/2010/main" val="1047830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3008313" cy="781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676401"/>
            <a:ext cx="5111750" cy="4343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457451"/>
            <a:ext cx="3008313" cy="3562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3A982FB8-EC8F-4485-BA68-0204E573BCCB}" type="slidenum">
              <a:rPr lang="en-US" altLang="en-US"/>
              <a:pPr>
                <a:defRPr/>
              </a:pPr>
              <a:t>‹#›</a:t>
            </a:fld>
            <a:endParaRPr lang="en-US" altLang="en-US"/>
          </a:p>
        </p:txBody>
      </p:sp>
    </p:spTree>
    <p:extLst>
      <p:ext uri="{BB962C8B-B14F-4D97-AF65-F5344CB8AC3E}">
        <p14:creationId xmlns:p14="http://schemas.microsoft.com/office/powerpoint/2010/main" val="2393975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914400" y="1752600"/>
            <a:ext cx="7315200" cy="3352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914400" y="518160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7F7599C7-DB5D-4EED-AD83-C9A566DE858B}" type="slidenum">
              <a:rPr lang="en-US" altLang="en-US"/>
              <a:pPr>
                <a:defRPr/>
              </a:pPr>
              <a:t>‹#›</a:t>
            </a:fld>
            <a:endParaRPr lang="en-US" altLang="en-US"/>
          </a:p>
        </p:txBody>
      </p:sp>
    </p:spTree>
    <p:extLst>
      <p:ext uri="{BB962C8B-B14F-4D97-AF65-F5344CB8AC3E}">
        <p14:creationId xmlns:p14="http://schemas.microsoft.com/office/powerpoint/2010/main" val="2789330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235ECD09-2BC2-45EA-8766-BD2055EE78C4}" type="slidenum">
              <a:rPr lang="en-US" altLang="en-US"/>
              <a:pPr>
                <a:defRPr/>
              </a:pPr>
              <a:t>‹#›</a:t>
            </a:fld>
            <a:endParaRPr lang="en-US" altLang="en-US"/>
          </a:p>
        </p:txBody>
      </p:sp>
    </p:spTree>
    <p:extLst>
      <p:ext uri="{BB962C8B-B14F-4D97-AF65-F5344CB8AC3E}">
        <p14:creationId xmlns:p14="http://schemas.microsoft.com/office/powerpoint/2010/main" val="2074371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userDrawn="1"/>
        </p:nvSpPr>
        <p:spPr bwMode="auto">
          <a:xfrm>
            <a:off x="-4763" y="990600"/>
            <a:ext cx="9147176" cy="334963"/>
          </a:xfrm>
          <a:prstGeom prst="rect">
            <a:avLst/>
          </a:prstGeom>
          <a:solidFill>
            <a:srgbClr val="790A26"/>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mtClean="0">
              <a:solidFill>
                <a:srgbClr val="FFFFFF"/>
              </a:solidFill>
              <a:latin typeface="Calibri" panose="020F0502020204030204" pitchFamily="34" charset="0"/>
            </a:endParaRPr>
          </a:p>
        </p:txBody>
      </p:sp>
      <p:sp>
        <p:nvSpPr>
          <p:cNvPr id="1027" name="Rectangle 15"/>
          <p:cNvSpPr>
            <a:spLocks noChangeArrowheads="1"/>
          </p:cNvSpPr>
          <p:nvPr userDrawn="1"/>
        </p:nvSpPr>
        <p:spPr bwMode="auto">
          <a:xfrm>
            <a:off x="0" y="6553200"/>
            <a:ext cx="9153525" cy="334963"/>
          </a:xfrm>
          <a:prstGeom prst="rect">
            <a:avLst/>
          </a:prstGeom>
          <a:solidFill>
            <a:srgbClr val="790A26"/>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mtClean="0">
              <a:solidFill>
                <a:srgbClr val="FFFFFF"/>
              </a:solidFill>
              <a:latin typeface="Calibri" panose="020F0502020204030204" pitchFamily="34" charset="0"/>
            </a:endParaRPr>
          </a:p>
        </p:txBody>
      </p:sp>
      <p:sp>
        <p:nvSpPr>
          <p:cNvPr id="1028" name="Text Placeholder 2"/>
          <p:cNvSpPr>
            <a:spLocks noGrp="1"/>
          </p:cNvSpPr>
          <p:nvPr>
            <p:ph type="body" idx="1"/>
          </p:nvPr>
        </p:nvSpPr>
        <p:spPr bwMode="auto">
          <a:xfrm>
            <a:off x="533400" y="1676400"/>
            <a:ext cx="8229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Title Placeholder 1"/>
          <p:cNvSpPr>
            <a:spLocks noGrp="1"/>
          </p:cNvSpPr>
          <p:nvPr>
            <p:ph type="title"/>
          </p:nvPr>
        </p:nvSpPr>
        <p:spPr bwMode="auto">
          <a:xfrm>
            <a:off x="381000" y="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 name="Slide Number Placeholder 5"/>
          <p:cNvSpPr>
            <a:spLocks noGrp="1"/>
          </p:cNvSpPr>
          <p:nvPr>
            <p:ph type="sldNum" sz="quarter" idx="4"/>
          </p:nvPr>
        </p:nvSpPr>
        <p:spPr>
          <a:xfrm>
            <a:off x="7010400" y="6569075"/>
            <a:ext cx="2133600" cy="2889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100">
                <a:solidFill>
                  <a:schemeClr val="bg1"/>
                </a:solidFill>
              </a:defRPr>
            </a:lvl1pPr>
          </a:lstStyle>
          <a:p>
            <a:pPr>
              <a:defRPr/>
            </a:pPr>
            <a:fld id="{7BF9C04D-C663-4F73-977A-24FBA73E414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rtl="0" eaLnBrk="0" fontAlgn="base" hangingPunct="0">
        <a:spcBef>
          <a:spcPct val="0"/>
        </a:spcBef>
        <a:spcAft>
          <a:spcPct val="0"/>
        </a:spcAft>
        <a:tabLst>
          <a:tab pos="2974975" algn="l"/>
        </a:tabLst>
        <a:defRPr sz="400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tabLst>
          <a:tab pos="2974975" algn="l"/>
        </a:tabLst>
        <a:defRPr sz="4000" b="1">
          <a:solidFill>
            <a:schemeClr val="tx1"/>
          </a:solidFill>
          <a:latin typeface="Arial" charset="0"/>
          <a:cs typeface="Arial" charset="0"/>
        </a:defRPr>
      </a:lvl2pPr>
      <a:lvl3pPr algn="l" rtl="0" eaLnBrk="0" fontAlgn="base" hangingPunct="0">
        <a:spcBef>
          <a:spcPct val="0"/>
        </a:spcBef>
        <a:spcAft>
          <a:spcPct val="0"/>
        </a:spcAft>
        <a:tabLst>
          <a:tab pos="2974975" algn="l"/>
        </a:tabLst>
        <a:defRPr sz="4000" b="1">
          <a:solidFill>
            <a:schemeClr val="tx1"/>
          </a:solidFill>
          <a:latin typeface="Arial" charset="0"/>
          <a:cs typeface="Arial" charset="0"/>
        </a:defRPr>
      </a:lvl3pPr>
      <a:lvl4pPr algn="l" rtl="0" eaLnBrk="0" fontAlgn="base" hangingPunct="0">
        <a:spcBef>
          <a:spcPct val="0"/>
        </a:spcBef>
        <a:spcAft>
          <a:spcPct val="0"/>
        </a:spcAft>
        <a:tabLst>
          <a:tab pos="2974975" algn="l"/>
        </a:tabLst>
        <a:defRPr sz="4000" b="1">
          <a:solidFill>
            <a:schemeClr val="tx1"/>
          </a:solidFill>
          <a:latin typeface="Arial" charset="0"/>
          <a:cs typeface="Arial" charset="0"/>
        </a:defRPr>
      </a:lvl4pPr>
      <a:lvl5pPr algn="l" rtl="0" eaLnBrk="0" fontAlgn="base" hangingPunct="0">
        <a:spcBef>
          <a:spcPct val="0"/>
        </a:spcBef>
        <a:spcAft>
          <a:spcPct val="0"/>
        </a:spcAft>
        <a:tabLst>
          <a:tab pos="2974975" algn="l"/>
        </a:tabLst>
        <a:defRPr sz="4000" b="1">
          <a:solidFill>
            <a:schemeClr val="tx1"/>
          </a:solidFill>
          <a:latin typeface="Arial" charset="0"/>
          <a:cs typeface="Arial" charset="0"/>
        </a:defRPr>
      </a:lvl5pPr>
      <a:lvl6pPr marL="457200" algn="l" rtl="0" fontAlgn="base">
        <a:spcBef>
          <a:spcPct val="0"/>
        </a:spcBef>
        <a:spcAft>
          <a:spcPct val="0"/>
        </a:spcAft>
        <a:defRPr sz="4000" b="1">
          <a:solidFill>
            <a:schemeClr val="bg1"/>
          </a:solidFill>
          <a:latin typeface="Calibri" pitchFamily="34" charset="0"/>
        </a:defRPr>
      </a:lvl6pPr>
      <a:lvl7pPr marL="914400" algn="l" rtl="0" fontAlgn="base">
        <a:spcBef>
          <a:spcPct val="0"/>
        </a:spcBef>
        <a:spcAft>
          <a:spcPct val="0"/>
        </a:spcAft>
        <a:defRPr sz="4000" b="1">
          <a:solidFill>
            <a:schemeClr val="bg1"/>
          </a:solidFill>
          <a:latin typeface="Calibri" pitchFamily="34" charset="0"/>
        </a:defRPr>
      </a:lvl7pPr>
      <a:lvl8pPr marL="1371600" algn="l" rtl="0" fontAlgn="base">
        <a:spcBef>
          <a:spcPct val="0"/>
        </a:spcBef>
        <a:spcAft>
          <a:spcPct val="0"/>
        </a:spcAft>
        <a:defRPr sz="4000" b="1">
          <a:solidFill>
            <a:schemeClr val="bg1"/>
          </a:solidFill>
          <a:latin typeface="Calibri" pitchFamily="34" charset="0"/>
        </a:defRPr>
      </a:lvl8pPr>
      <a:lvl9pPr marL="1828800" algn="l" rtl="0" fontAlgn="base">
        <a:spcBef>
          <a:spcPct val="0"/>
        </a:spcBef>
        <a:spcAft>
          <a:spcPct val="0"/>
        </a:spcAft>
        <a:defRPr sz="4000" b="1">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3165916-F620-42DA-90DC-57A9818F44F1}" type="datetimeFigureOut">
              <a:rPr lang="en-US"/>
              <a:pPr>
                <a:defRPr/>
              </a:pPr>
              <a:t>10/26/2015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D14FEAB-2898-4617-B218-F704F217E1C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0.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github.com/pmcheng/reportdiff_flask" TargetMode="External"/><Relationship Id="rId2" Type="http://schemas.openxmlformats.org/officeDocument/2006/relationships/hyperlink" Target="https://github.com/pmcheng/reportdiff" TargetMode="Externa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hyperlink" Target="http://hsc.usc.edu/~phillimc/reportdiff" TargetMode="External"/><Relationship Id="rId2" Type="http://schemas.openxmlformats.org/officeDocument/2006/relationships/image" Target="../media/image29.pn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0.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ctrTitle"/>
          </p:nvPr>
        </p:nvSpPr>
        <p:spPr>
          <a:xfrm>
            <a:off x="304800" y="2286000"/>
            <a:ext cx="8534400" cy="1143000"/>
          </a:xfrm>
        </p:spPr>
        <p:txBody>
          <a:bodyPr/>
          <a:lstStyle/>
          <a:p>
            <a:pPr algn="ctr"/>
            <a:r>
              <a:rPr lang="en-US" altLang="en-US" sz="3600" smtClean="0"/>
              <a:t>ReportDiff: Analysis and Feedback for </a:t>
            </a:r>
            <a:br>
              <a:rPr lang="en-US" altLang="en-US" sz="3600" smtClean="0"/>
            </a:br>
            <a:r>
              <a:rPr lang="en-US" altLang="en-US" sz="3600" smtClean="0"/>
              <a:t>Resident Dictated Reports</a:t>
            </a:r>
          </a:p>
        </p:txBody>
      </p:sp>
      <p:sp>
        <p:nvSpPr>
          <p:cNvPr id="5123" name="Rectangle 3"/>
          <p:cNvSpPr>
            <a:spLocks noGrp="1"/>
          </p:cNvSpPr>
          <p:nvPr>
            <p:ph type="subTitle" idx="1"/>
          </p:nvPr>
        </p:nvSpPr>
        <p:spPr>
          <a:xfrm>
            <a:off x="990600" y="3962400"/>
            <a:ext cx="7543800" cy="1676400"/>
          </a:xfrm>
        </p:spPr>
        <p:txBody>
          <a:bodyPr/>
          <a:lstStyle/>
          <a:p>
            <a:r>
              <a:rPr lang="en-US" altLang="en-US" sz="2800" smtClean="0"/>
              <a:t>Phillip Cheng, MD MS</a:t>
            </a:r>
          </a:p>
          <a:p>
            <a:r>
              <a:rPr lang="en-US" altLang="en-US" sz="2800" smtClean="0"/>
              <a:t>Miriam Romero, MD</a:t>
            </a:r>
          </a:p>
          <a:p>
            <a:r>
              <a:rPr lang="en-US" altLang="en-US" sz="2800" smtClean="0"/>
              <a:t>M. Victoria Marx, MD</a:t>
            </a: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5638800"/>
            <a:ext cx="49530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C:\nobackup\shieldmono-blac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114300"/>
            <a:ext cx="228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5"/>
          <p:cNvSpPr>
            <a:spLocks noGrp="1"/>
          </p:cNvSpPr>
          <p:nvPr>
            <p:ph idx="1"/>
          </p:nvPr>
        </p:nvSpPr>
        <p:spPr>
          <a:xfrm>
            <a:off x="533400" y="1676400"/>
            <a:ext cx="8077200" cy="3581400"/>
          </a:xfrm>
        </p:spPr>
        <p:txBody>
          <a:bodyPr/>
          <a:lstStyle/>
          <a:p>
            <a:pPr marL="0" indent="0">
              <a:buFont typeface="Arial" panose="020B0604020202020204" pitchFamily="34" charset="0"/>
              <a:buNone/>
            </a:pPr>
            <a:r>
              <a:rPr lang="en-US" altLang="en-US" dirty="0" smtClean="0"/>
              <a:t>The retrieval script periodically queries our dictation system for preliminary reports and caches them, since the dictation system (like the RIS and PACS) does not permanently store the preliminary reports.</a:t>
            </a:r>
          </a:p>
        </p:txBody>
      </p:sp>
      <p:sp>
        <p:nvSpPr>
          <p:cNvPr id="14339" name="Title 1"/>
          <p:cNvSpPr>
            <a:spLocks noGrp="1"/>
          </p:cNvSpPr>
          <p:nvPr>
            <p:ph type="title"/>
          </p:nvPr>
        </p:nvSpPr>
        <p:spPr>
          <a:xfrm>
            <a:off x="342900" y="20638"/>
            <a:ext cx="8534400" cy="1143000"/>
          </a:xfrm>
        </p:spPr>
        <p:txBody>
          <a:bodyPr/>
          <a:lstStyle/>
          <a:p>
            <a:r>
              <a:rPr lang="en-US" altLang="en-US" smtClean="0"/>
              <a:t>ReportDiff Retriever</a:t>
            </a:r>
          </a:p>
        </p:txBody>
      </p:sp>
      <p:sp>
        <p:nvSpPr>
          <p:cNvPr id="3" name="Rounded Rectangle 2"/>
          <p:cNvSpPr/>
          <p:nvPr/>
        </p:nvSpPr>
        <p:spPr>
          <a:xfrm>
            <a:off x="6248400" y="4648200"/>
            <a:ext cx="2362200" cy="1676400"/>
          </a:xfrm>
          <a:prstGeom prst="roundRect">
            <a:avLst/>
          </a:prstGeom>
          <a:solidFill>
            <a:schemeClr val="bg2">
              <a:lumMod val="5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800" dirty="0" err="1"/>
              <a:t>ReportDiff</a:t>
            </a:r>
            <a:endParaRPr lang="en-US" sz="2800" dirty="0"/>
          </a:p>
          <a:p>
            <a:pPr algn="ctr">
              <a:defRPr/>
            </a:pPr>
            <a:r>
              <a:rPr lang="en-US" sz="2800" dirty="0"/>
              <a:t>Analytics</a:t>
            </a:r>
          </a:p>
          <a:p>
            <a:pPr algn="ctr">
              <a:defRPr/>
            </a:pPr>
            <a:endParaRPr lang="en-US" dirty="0"/>
          </a:p>
          <a:p>
            <a:pPr algn="ctr">
              <a:defRPr/>
            </a:pPr>
            <a:r>
              <a:rPr lang="en-US" dirty="0"/>
              <a:t>(R)</a:t>
            </a:r>
          </a:p>
        </p:txBody>
      </p:sp>
      <p:sp>
        <p:nvSpPr>
          <p:cNvPr id="4" name="Rounded Rectangle 3"/>
          <p:cNvSpPr/>
          <p:nvPr/>
        </p:nvSpPr>
        <p:spPr>
          <a:xfrm>
            <a:off x="685800" y="4648200"/>
            <a:ext cx="2362200" cy="16764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800" dirty="0" err="1"/>
              <a:t>ReportDiff</a:t>
            </a:r>
            <a:endParaRPr lang="en-US" sz="2800" dirty="0"/>
          </a:p>
          <a:p>
            <a:pPr algn="ctr">
              <a:defRPr/>
            </a:pPr>
            <a:r>
              <a:rPr lang="en-US" sz="2800" dirty="0"/>
              <a:t>Retriever</a:t>
            </a:r>
          </a:p>
          <a:p>
            <a:pPr algn="ctr">
              <a:defRPr/>
            </a:pPr>
            <a:endParaRPr lang="en-US" dirty="0"/>
          </a:p>
          <a:p>
            <a:pPr algn="ctr">
              <a:defRPr/>
            </a:pPr>
            <a:r>
              <a:rPr lang="en-US" dirty="0"/>
              <a:t>(Python)</a:t>
            </a:r>
          </a:p>
        </p:txBody>
      </p:sp>
      <p:sp>
        <p:nvSpPr>
          <p:cNvPr id="5" name="Rounded Rectangle 4"/>
          <p:cNvSpPr/>
          <p:nvPr/>
        </p:nvSpPr>
        <p:spPr>
          <a:xfrm>
            <a:off x="3467100" y="4648200"/>
            <a:ext cx="2362200" cy="1676400"/>
          </a:xfrm>
          <a:prstGeom prst="roundRect">
            <a:avLst/>
          </a:prstGeom>
          <a:solidFill>
            <a:schemeClr val="bg2">
              <a:lumMod val="5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800" dirty="0" err="1"/>
              <a:t>ReportDiff</a:t>
            </a:r>
            <a:endParaRPr lang="en-US" sz="2800" dirty="0"/>
          </a:p>
          <a:p>
            <a:pPr algn="ctr">
              <a:defRPr/>
            </a:pPr>
            <a:r>
              <a:rPr lang="en-US" sz="2800" dirty="0"/>
              <a:t>Server</a:t>
            </a:r>
          </a:p>
          <a:p>
            <a:pPr algn="ctr">
              <a:defRPr/>
            </a:pPr>
            <a:endParaRPr lang="en-US" dirty="0"/>
          </a:p>
          <a:p>
            <a:pPr algn="ctr">
              <a:defRPr/>
            </a:pPr>
            <a:r>
              <a:rPr lang="en-US" dirty="0"/>
              <a:t>(Python - Flask)</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124200" y="304800"/>
            <a:ext cx="2362200" cy="16764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800" dirty="0" err="1"/>
              <a:t>ReportDiff</a:t>
            </a:r>
            <a:endParaRPr lang="en-US" sz="2800" dirty="0"/>
          </a:p>
          <a:p>
            <a:pPr algn="ctr">
              <a:defRPr/>
            </a:pPr>
            <a:r>
              <a:rPr lang="en-US" sz="2800" dirty="0"/>
              <a:t>Retriever</a:t>
            </a:r>
          </a:p>
          <a:p>
            <a:pPr algn="ctr">
              <a:defRPr/>
            </a:pPr>
            <a:endParaRPr lang="en-US" dirty="0"/>
          </a:p>
          <a:p>
            <a:pPr algn="ctr">
              <a:defRPr/>
            </a:pPr>
            <a:r>
              <a:rPr lang="en-US" dirty="0"/>
              <a:t>(Python)</a:t>
            </a:r>
          </a:p>
        </p:txBody>
      </p:sp>
      <p:sp>
        <p:nvSpPr>
          <p:cNvPr id="5" name="Flowchart: Magnetic Disk 4"/>
          <p:cNvSpPr/>
          <p:nvPr/>
        </p:nvSpPr>
        <p:spPr>
          <a:xfrm>
            <a:off x="3132138" y="2632075"/>
            <a:ext cx="2324100" cy="1350963"/>
          </a:xfrm>
          <a:prstGeom prst="flowChartMagneticDisk">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t>                      Database</a:t>
            </a:r>
          </a:p>
        </p:txBody>
      </p:sp>
      <p:pic>
        <p:nvPicPr>
          <p:cNvPr id="1536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78675" y="1614488"/>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urved Left Arrow 7"/>
          <p:cNvSpPr/>
          <p:nvPr/>
        </p:nvSpPr>
        <p:spPr>
          <a:xfrm>
            <a:off x="5562600" y="865188"/>
            <a:ext cx="1447800" cy="26797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15366" name="Picture 2" descr="http://logonoid.com/images/sqlite-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013" y="3076575"/>
            <a:ext cx="11445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Box 9"/>
          <p:cNvSpPr txBox="1">
            <a:spLocks noChangeArrowheads="1"/>
          </p:cNvSpPr>
          <p:nvPr/>
        </p:nvSpPr>
        <p:spPr bwMode="auto">
          <a:xfrm>
            <a:off x="381000" y="4525963"/>
            <a:ext cx="843121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AutoNum type="arabicPeriod"/>
            </a:pPr>
            <a:r>
              <a:rPr lang="en-US" altLang="en-US" sz="2400">
                <a:latin typeface="Arial" panose="020B0604020202020204" pitchFamily="34" charset="0"/>
                <a:cs typeface="Arial" panose="020B0604020202020204" pitchFamily="34" charset="0"/>
              </a:rPr>
              <a:t>Every 5 minutes: retrieve trainee-signed preliminary reports from the Powerscribe 360 server.</a:t>
            </a:r>
          </a:p>
          <a:p>
            <a:pPr>
              <a:lnSpc>
                <a:spcPct val="100000"/>
              </a:lnSpc>
              <a:spcBef>
                <a:spcPct val="0"/>
              </a:spcBef>
              <a:buFontTx/>
              <a:buAutoNum type="arabicPeriod"/>
            </a:pPr>
            <a:r>
              <a:rPr lang="en-US" altLang="en-US" sz="2400">
                <a:latin typeface="Arial" panose="020B0604020202020204" pitchFamily="34" charset="0"/>
                <a:cs typeface="Arial" panose="020B0604020202020204" pitchFamily="34" charset="0"/>
              </a:rPr>
              <a:t>Query PS360 server for final versions for cached prelim reports.</a:t>
            </a:r>
          </a:p>
          <a:p>
            <a:pPr>
              <a:lnSpc>
                <a:spcPct val="100000"/>
              </a:lnSpc>
              <a:spcBef>
                <a:spcPct val="0"/>
              </a:spcBef>
              <a:buFontTx/>
              <a:buAutoNum type="arabicPeriod"/>
            </a:pPr>
            <a:r>
              <a:rPr lang="en-US" altLang="en-US" sz="2400">
                <a:latin typeface="Arial" panose="020B0604020202020204" pitchFamily="34" charset="0"/>
                <a:cs typeface="Arial" panose="020B0604020202020204" pitchFamily="34" charset="0"/>
              </a:rPr>
              <a:t>Compute edit distance between prelim and final reports.</a:t>
            </a:r>
          </a:p>
        </p:txBody>
      </p:sp>
      <p:pic>
        <p:nvPicPr>
          <p:cNvPr id="1536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913" y="1601788"/>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urved Left Arrow 11"/>
          <p:cNvSpPr/>
          <p:nvPr/>
        </p:nvSpPr>
        <p:spPr>
          <a:xfrm flipH="1">
            <a:off x="1463675" y="877888"/>
            <a:ext cx="1568450" cy="26797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5370" name="TextBox 1"/>
          <p:cNvSpPr txBox="1">
            <a:spLocks noChangeArrowheads="1"/>
          </p:cNvSpPr>
          <p:nvPr/>
        </p:nvSpPr>
        <p:spPr bwMode="auto">
          <a:xfrm>
            <a:off x="560388" y="3059113"/>
            <a:ext cx="13398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latin typeface="Arial" panose="020B0604020202020204" pitchFamily="34" charset="0"/>
                <a:cs typeface="Arial" panose="020B0604020202020204" pitchFamily="34" charset="0"/>
              </a:rPr>
              <a:t>Preliminary</a:t>
            </a:r>
          </a:p>
          <a:p>
            <a:pPr algn="ctr">
              <a:lnSpc>
                <a:spcPct val="100000"/>
              </a:lnSpc>
              <a:spcBef>
                <a:spcPct val="0"/>
              </a:spcBef>
              <a:buFontTx/>
              <a:buNone/>
            </a:pPr>
            <a:r>
              <a:rPr lang="en-US" altLang="en-US" sz="1800">
                <a:latin typeface="Arial" panose="020B0604020202020204" pitchFamily="34" charset="0"/>
                <a:cs typeface="Arial" panose="020B0604020202020204" pitchFamily="34" charset="0"/>
              </a:rPr>
              <a:t>Reports</a:t>
            </a:r>
          </a:p>
        </p:txBody>
      </p:sp>
      <p:sp>
        <p:nvSpPr>
          <p:cNvPr id="15371" name="TextBox 13"/>
          <p:cNvSpPr txBox="1">
            <a:spLocks noChangeArrowheads="1"/>
          </p:cNvSpPr>
          <p:nvPr/>
        </p:nvSpPr>
        <p:spPr bwMode="auto">
          <a:xfrm>
            <a:off x="6638925" y="3044825"/>
            <a:ext cx="993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latin typeface="Arial" panose="020B0604020202020204" pitchFamily="34" charset="0"/>
                <a:cs typeface="Arial" panose="020B0604020202020204" pitchFamily="34" charset="0"/>
              </a:rPr>
              <a:t>Final</a:t>
            </a:r>
          </a:p>
          <a:p>
            <a:pPr algn="ctr">
              <a:lnSpc>
                <a:spcPct val="100000"/>
              </a:lnSpc>
              <a:spcBef>
                <a:spcPct val="0"/>
              </a:spcBef>
              <a:buFontTx/>
              <a:buNone/>
            </a:pPr>
            <a:r>
              <a:rPr lang="en-US" altLang="en-US" sz="1800">
                <a:latin typeface="Arial" panose="020B0604020202020204" pitchFamily="34" charset="0"/>
                <a:cs typeface="Arial" panose="020B0604020202020204" pitchFamily="34" charset="0"/>
              </a:rPr>
              <a:t>Reports</a:t>
            </a:r>
          </a:p>
        </p:txBody>
      </p:sp>
      <p:sp>
        <p:nvSpPr>
          <p:cNvPr id="15372" name="TextBox 2"/>
          <p:cNvSpPr txBox="1">
            <a:spLocks noChangeArrowheads="1"/>
          </p:cNvSpPr>
          <p:nvPr/>
        </p:nvSpPr>
        <p:spPr bwMode="auto">
          <a:xfrm>
            <a:off x="2038350" y="1524000"/>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latin typeface="Arial" panose="020B0604020202020204" pitchFamily="34" charset="0"/>
                <a:cs typeface="Arial" panose="020B0604020202020204" pitchFamily="34" charset="0"/>
              </a:rPr>
              <a:t>1</a:t>
            </a:r>
          </a:p>
        </p:txBody>
      </p:sp>
      <p:sp>
        <p:nvSpPr>
          <p:cNvPr id="15373" name="TextBox 15"/>
          <p:cNvSpPr txBox="1">
            <a:spLocks noChangeArrowheads="1"/>
          </p:cNvSpPr>
          <p:nvPr/>
        </p:nvSpPr>
        <p:spPr bwMode="auto">
          <a:xfrm>
            <a:off x="5999163" y="1416050"/>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latin typeface="Arial" panose="020B0604020202020204" pitchFamily="34" charset="0"/>
                <a:cs typeface="Arial" panose="020B0604020202020204" pitchFamily="34" charset="0"/>
              </a:rPr>
              <a:t>2</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3"/>
          <p:cNvSpPr>
            <a:spLocks noGrp="1"/>
          </p:cNvSpPr>
          <p:nvPr>
            <p:ph idx="1"/>
          </p:nvPr>
        </p:nvSpPr>
        <p:spPr>
          <a:xfrm>
            <a:off x="342900" y="1600200"/>
            <a:ext cx="8343900" cy="4572000"/>
          </a:xfrm>
        </p:spPr>
        <p:txBody>
          <a:bodyPr/>
          <a:lstStyle/>
          <a:p>
            <a:r>
              <a:rPr lang="en-US" altLang="en-US" smtClean="0"/>
              <a:t>Measure of how different two text strings (i.e. preliminary and final reports) are to each other; also known as diff score, Levenshtein distance</a:t>
            </a:r>
          </a:p>
          <a:p>
            <a:r>
              <a:rPr lang="en-US" altLang="en-US" smtClean="0"/>
              <a:t>Number of editing operations needed to transform one string into another</a:t>
            </a:r>
          </a:p>
          <a:p>
            <a:pPr lvl="1"/>
            <a:r>
              <a:rPr lang="en-US" altLang="en-US" smtClean="0"/>
              <a:t>Insertion</a:t>
            </a:r>
          </a:p>
          <a:p>
            <a:pPr lvl="1"/>
            <a:r>
              <a:rPr lang="en-US" altLang="en-US" smtClean="0"/>
              <a:t>Deletion</a:t>
            </a:r>
          </a:p>
          <a:p>
            <a:pPr lvl="1"/>
            <a:r>
              <a:rPr lang="en-US" altLang="en-US" smtClean="0"/>
              <a:t>Substitution</a:t>
            </a:r>
          </a:p>
        </p:txBody>
      </p:sp>
      <p:sp>
        <p:nvSpPr>
          <p:cNvPr id="17411" name="Title 1"/>
          <p:cNvSpPr>
            <a:spLocks noGrp="1"/>
          </p:cNvSpPr>
          <p:nvPr>
            <p:ph type="title"/>
          </p:nvPr>
        </p:nvSpPr>
        <p:spPr>
          <a:xfrm>
            <a:off x="342900" y="20638"/>
            <a:ext cx="8534400" cy="1143000"/>
          </a:xfrm>
        </p:spPr>
        <p:txBody>
          <a:bodyPr/>
          <a:lstStyle/>
          <a:p>
            <a:r>
              <a:rPr lang="en-US" altLang="en-US" smtClean="0"/>
              <a:t>Edit Distance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638300"/>
            <a:ext cx="12382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2338" y="2197100"/>
            <a:ext cx="19907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933700"/>
            <a:ext cx="340677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048000"/>
            <a:ext cx="37528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19900" y="1611313"/>
            <a:ext cx="17907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32600" y="2244725"/>
            <a:ext cx="15335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a:xfrm>
            <a:off x="4724400" y="1676400"/>
            <a:ext cx="4286250" cy="4648200"/>
          </a:xfrm>
          <a:ln>
            <a:solidFill>
              <a:schemeClr val="accent1"/>
            </a:solidFill>
          </a:ln>
        </p:spPr>
        <p:txBody>
          <a:bodyPr/>
          <a:lstStyle/>
          <a:p>
            <a:pPr>
              <a:defRPr/>
            </a:pPr>
            <a:r>
              <a:rPr lang="en-US" dirty="0" smtClean="0"/>
              <a:t>Original:</a:t>
            </a:r>
          </a:p>
          <a:p>
            <a:pPr>
              <a:defRPr/>
            </a:pPr>
            <a:r>
              <a:rPr lang="en-US" dirty="0" smtClean="0"/>
              <a:t>Final: </a:t>
            </a:r>
          </a:p>
          <a:p>
            <a:pPr>
              <a:defRPr/>
            </a:pPr>
            <a:endParaRPr lang="en-US" dirty="0" smtClean="0"/>
          </a:p>
          <a:p>
            <a:pPr>
              <a:defRPr/>
            </a:pPr>
            <a:endParaRPr lang="en-US" dirty="0"/>
          </a:p>
          <a:p>
            <a:pPr>
              <a:defRPr/>
            </a:pPr>
            <a:endParaRPr lang="en-US" dirty="0" smtClean="0"/>
          </a:p>
          <a:p>
            <a:pPr>
              <a:defRPr/>
            </a:pPr>
            <a:r>
              <a:rPr lang="en-US" dirty="0" smtClean="0"/>
              <a:t>Edit score: 5</a:t>
            </a:r>
          </a:p>
          <a:p>
            <a:pPr lvl="1">
              <a:defRPr/>
            </a:pPr>
            <a:r>
              <a:rPr lang="en-US" dirty="0" smtClean="0"/>
              <a:t>3 chars substituted</a:t>
            </a:r>
          </a:p>
          <a:p>
            <a:pPr lvl="1">
              <a:defRPr/>
            </a:pPr>
            <a:r>
              <a:rPr lang="en-US" dirty="0" smtClean="0"/>
              <a:t>2 chars deleted</a:t>
            </a:r>
            <a:endParaRPr lang="en-US" dirty="0"/>
          </a:p>
          <a:p>
            <a:pPr marL="0" indent="0">
              <a:buFont typeface="Arial" panose="020B0604020202020204" pitchFamily="34" charset="0"/>
              <a:buNone/>
              <a:defRPr/>
            </a:pPr>
            <a:endParaRPr lang="en-US" dirty="0"/>
          </a:p>
        </p:txBody>
      </p:sp>
      <p:sp>
        <p:nvSpPr>
          <p:cNvPr id="19465" name="Title 2"/>
          <p:cNvSpPr>
            <a:spLocks noGrp="1"/>
          </p:cNvSpPr>
          <p:nvPr>
            <p:ph type="title"/>
          </p:nvPr>
        </p:nvSpPr>
        <p:spPr>
          <a:xfrm>
            <a:off x="342900" y="20638"/>
            <a:ext cx="8534400" cy="1143000"/>
          </a:xfrm>
        </p:spPr>
        <p:txBody>
          <a:bodyPr/>
          <a:lstStyle/>
          <a:p>
            <a:r>
              <a:rPr lang="en-US" altLang="en-US" smtClean="0"/>
              <a:t>Examples of Edit Distance</a:t>
            </a:r>
          </a:p>
        </p:txBody>
      </p:sp>
      <p:sp>
        <p:nvSpPr>
          <p:cNvPr id="7" name="Content Placeholder 3"/>
          <p:cNvSpPr txBox="1">
            <a:spLocks/>
          </p:cNvSpPr>
          <p:nvPr/>
        </p:nvSpPr>
        <p:spPr bwMode="auto">
          <a:xfrm>
            <a:off x="152400" y="1676400"/>
            <a:ext cx="4343400" cy="4648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dirty="0" smtClean="0"/>
              <a:t>Original:</a:t>
            </a:r>
          </a:p>
          <a:p>
            <a:pPr>
              <a:defRPr/>
            </a:pPr>
            <a:r>
              <a:rPr lang="en-US" dirty="0" smtClean="0"/>
              <a:t>Final: </a:t>
            </a:r>
          </a:p>
          <a:p>
            <a:pPr>
              <a:defRPr/>
            </a:pPr>
            <a:endParaRPr lang="en-US" dirty="0" smtClean="0"/>
          </a:p>
          <a:p>
            <a:pPr>
              <a:defRPr/>
            </a:pPr>
            <a:endParaRPr lang="en-US" dirty="0" smtClean="0"/>
          </a:p>
          <a:p>
            <a:pPr>
              <a:defRPr/>
            </a:pPr>
            <a:endParaRPr lang="en-US" dirty="0" smtClean="0"/>
          </a:p>
          <a:p>
            <a:pPr>
              <a:defRPr/>
            </a:pPr>
            <a:r>
              <a:rPr lang="en-US" dirty="0" smtClean="0"/>
              <a:t>Edit score: 4</a:t>
            </a:r>
          </a:p>
          <a:p>
            <a:pPr lvl="1">
              <a:defRPr/>
            </a:pPr>
            <a:r>
              <a:rPr lang="en-US" dirty="0" smtClean="0"/>
              <a:t>4 characters added</a:t>
            </a:r>
          </a:p>
          <a:p>
            <a:pPr marL="0" indent="0">
              <a:buFont typeface="Arial" panose="020B0604020202020204" pitchFamily="34" charset="0"/>
              <a:buNone/>
              <a:defRPr/>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a:xfrm>
            <a:off x="342900" y="1676400"/>
            <a:ext cx="8420100" cy="4495800"/>
          </a:xfrm>
        </p:spPr>
        <p:txBody>
          <a:bodyPr/>
          <a:lstStyle/>
          <a:p>
            <a:r>
              <a:rPr lang="en-US" altLang="en-US" sz="2800" dirty="0" smtClean="0"/>
              <a:t>Many edits in a long report may reflect a degree of editing similar to a few edits in a very short report.</a:t>
            </a:r>
          </a:p>
          <a:p>
            <a:r>
              <a:rPr lang="en-US" altLang="en-US" sz="2800" dirty="0" smtClean="0"/>
              <a:t>We use an edit score percent (</a:t>
            </a:r>
            <a:r>
              <a:rPr lang="en-US" altLang="en-US" sz="2800" dirty="0" err="1" smtClean="0"/>
              <a:t>Levenshtein</a:t>
            </a:r>
            <a:r>
              <a:rPr lang="en-US" altLang="en-US" sz="2800" dirty="0" smtClean="0"/>
              <a:t> Percent) to adjust edit scores for the length of report, by dividing the edit distance by the character length of the report.</a:t>
            </a:r>
          </a:p>
          <a:p>
            <a:pPr lvl="1"/>
            <a:r>
              <a:rPr lang="en-US" altLang="en-US" sz="2000" dirty="0" smtClean="0"/>
              <a:t>Surrey D, Sharpe RE, </a:t>
            </a:r>
            <a:r>
              <a:rPr lang="en-US" altLang="en-US" sz="2000" dirty="0" err="1" smtClean="0"/>
              <a:t>Gorniak</a:t>
            </a:r>
            <a:r>
              <a:rPr lang="en-US" altLang="en-US" sz="2000" dirty="0" smtClean="0"/>
              <a:t> RJT et al. </a:t>
            </a:r>
            <a:r>
              <a:rPr lang="en-US" altLang="en-US" sz="2000" i="1" dirty="0" smtClean="0"/>
              <a:t>J Digit Imaging </a:t>
            </a:r>
            <a:r>
              <a:rPr lang="en-US" altLang="en-US" sz="2000" dirty="0" smtClean="0"/>
              <a:t>2013; 26: 678-682.</a:t>
            </a:r>
          </a:p>
          <a:p>
            <a:pPr lvl="1"/>
            <a:endParaRPr lang="en-US" altLang="en-US" dirty="0" smtClean="0"/>
          </a:p>
          <a:p>
            <a:pPr lvl="1"/>
            <a:endParaRPr lang="en-US" altLang="en-US" dirty="0" smtClean="0"/>
          </a:p>
        </p:txBody>
      </p:sp>
      <p:sp>
        <p:nvSpPr>
          <p:cNvPr id="20483" name="Title 2"/>
          <p:cNvSpPr>
            <a:spLocks noGrp="1"/>
          </p:cNvSpPr>
          <p:nvPr>
            <p:ph type="title"/>
          </p:nvPr>
        </p:nvSpPr>
        <p:spPr>
          <a:xfrm>
            <a:off x="342900" y="20638"/>
            <a:ext cx="8534400" cy="1143000"/>
          </a:xfrm>
        </p:spPr>
        <p:txBody>
          <a:bodyPr/>
          <a:lstStyle/>
          <a:p>
            <a:r>
              <a:rPr lang="en-US" altLang="en-US" dirty="0" smtClean="0"/>
              <a:t>Edit Score Percent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5"/>
          <p:cNvSpPr>
            <a:spLocks noGrp="1"/>
          </p:cNvSpPr>
          <p:nvPr>
            <p:ph idx="1"/>
          </p:nvPr>
        </p:nvSpPr>
        <p:spPr>
          <a:xfrm>
            <a:off x="609600" y="1676400"/>
            <a:ext cx="8001000" cy="2209800"/>
          </a:xfrm>
        </p:spPr>
        <p:txBody>
          <a:bodyPr/>
          <a:lstStyle/>
          <a:p>
            <a:pPr marL="0" indent="0">
              <a:buFont typeface="Arial" panose="020B0604020202020204" pitchFamily="34" charset="0"/>
              <a:buNone/>
            </a:pPr>
            <a:r>
              <a:rPr lang="en-US" altLang="en-US" dirty="0" smtClean="0"/>
              <a:t>A simple cross-platform web server allows trainees to review attending edits of their reports.</a:t>
            </a:r>
          </a:p>
          <a:p>
            <a:pPr marL="0" indent="0">
              <a:buFont typeface="Arial" panose="020B0604020202020204" pitchFamily="34" charset="0"/>
              <a:buNone/>
            </a:pPr>
            <a:r>
              <a:rPr lang="en-US" altLang="en-US" dirty="0" smtClean="0"/>
              <a:t>Uses the Flask </a:t>
            </a:r>
            <a:r>
              <a:rPr lang="en-US" altLang="en-US" dirty="0" err="1" smtClean="0"/>
              <a:t>microframework</a:t>
            </a:r>
            <a:r>
              <a:rPr lang="en-US" altLang="en-US" dirty="0" smtClean="0"/>
              <a:t> for Python (http://flask.pocoo.org).</a:t>
            </a:r>
            <a:endParaRPr lang="en-US" altLang="en-US" dirty="0"/>
          </a:p>
        </p:txBody>
      </p:sp>
      <p:sp>
        <p:nvSpPr>
          <p:cNvPr id="22531" name="Title 1"/>
          <p:cNvSpPr>
            <a:spLocks noGrp="1"/>
          </p:cNvSpPr>
          <p:nvPr>
            <p:ph type="title"/>
          </p:nvPr>
        </p:nvSpPr>
        <p:spPr>
          <a:xfrm>
            <a:off x="342900" y="20638"/>
            <a:ext cx="8534400" cy="1143000"/>
          </a:xfrm>
        </p:spPr>
        <p:txBody>
          <a:bodyPr/>
          <a:lstStyle/>
          <a:p>
            <a:r>
              <a:rPr lang="en-US" altLang="en-US" smtClean="0"/>
              <a:t>ReportDiff Server</a:t>
            </a:r>
          </a:p>
        </p:txBody>
      </p:sp>
      <p:sp>
        <p:nvSpPr>
          <p:cNvPr id="3" name="Rounded Rectangle 2"/>
          <p:cNvSpPr/>
          <p:nvPr/>
        </p:nvSpPr>
        <p:spPr>
          <a:xfrm>
            <a:off x="6248400" y="4648200"/>
            <a:ext cx="2362200" cy="1676400"/>
          </a:xfrm>
          <a:prstGeom prst="roundRect">
            <a:avLst/>
          </a:prstGeom>
          <a:solidFill>
            <a:schemeClr val="bg2">
              <a:lumMod val="5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800" dirty="0" err="1"/>
              <a:t>ReportDiff</a:t>
            </a:r>
            <a:endParaRPr lang="en-US" sz="2800" dirty="0"/>
          </a:p>
          <a:p>
            <a:pPr algn="ctr">
              <a:defRPr/>
            </a:pPr>
            <a:r>
              <a:rPr lang="en-US" sz="2800" dirty="0"/>
              <a:t>Analytics</a:t>
            </a:r>
          </a:p>
          <a:p>
            <a:pPr algn="ctr">
              <a:defRPr/>
            </a:pPr>
            <a:endParaRPr lang="en-US" dirty="0"/>
          </a:p>
          <a:p>
            <a:pPr algn="ctr">
              <a:defRPr/>
            </a:pPr>
            <a:r>
              <a:rPr lang="en-US" dirty="0"/>
              <a:t>(R)</a:t>
            </a:r>
          </a:p>
        </p:txBody>
      </p:sp>
      <p:sp>
        <p:nvSpPr>
          <p:cNvPr id="4" name="Rounded Rectangle 3"/>
          <p:cNvSpPr/>
          <p:nvPr/>
        </p:nvSpPr>
        <p:spPr>
          <a:xfrm>
            <a:off x="685800" y="4648200"/>
            <a:ext cx="2362200" cy="1676400"/>
          </a:xfrm>
          <a:prstGeom prst="roundRect">
            <a:avLst/>
          </a:prstGeom>
          <a:solidFill>
            <a:schemeClr val="bg2">
              <a:lumMod val="5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800" dirty="0" err="1"/>
              <a:t>ReportDiff</a:t>
            </a:r>
            <a:endParaRPr lang="en-US" sz="2800" dirty="0"/>
          </a:p>
          <a:p>
            <a:pPr algn="ctr">
              <a:defRPr/>
            </a:pPr>
            <a:r>
              <a:rPr lang="en-US" sz="2800" dirty="0"/>
              <a:t>Retriever</a:t>
            </a:r>
          </a:p>
          <a:p>
            <a:pPr algn="ctr">
              <a:defRPr/>
            </a:pPr>
            <a:endParaRPr lang="en-US" dirty="0"/>
          </a:p>
          <a:p>
            <a:pPr algn="ctr">
              <a:defRPr/>
            </a:pPr>
            <a:r>
              <a:rPr lang="en-US" dirty="0"/>
              <a:t>(Python)</a:t>
            </a:r>
          </a:p>
        </p:txBody>
      </p:sp>
      <p:sp>
        <p:nvSpPr>
          <p:cNvPr id="5" name="Rounded Rectangle 4"/>
          <p:cNvSpPr/>
          <p:nvPr/>
        </p:nvSpPr>
        <p:spPr>
          <a:xfrm>
            <a:off x="3467100" y="4648200"/>
            <a:ext cx="2362200" cy="1676400"/>
          </a:xfrm>
          <a:prstGeom prst="roundRect">
            <a:avLst/>
          </a:prstGeom>
          <a:no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800" dirty="0" err="1"/>
              <a:t>ReportDiff</a:t>
            </a:r>
            <a:endParaRPr lang="en-US" sz="2800" dirty="0"/>
          </a:p>
          <a:p>
            <a:pPr algn="ctr">
              <a:defRPr/>
            </a:pPr>
            <a:r>
              <a:rPr lang="en-US" sz="2800" dirty="0"/>
              <a:t>Server</a:t>
            </a:r>
          </a:p>
          <a:p>
            <a:pPr algn="ctr">
              <a:defRPr/>
            </a:pPr>
            <a:endParaRPr lang="en-US" dirty="0"/>
          </a:p>
          <a:p>
            <a:pPr algn="ctr">
              <a:defRPr/>
            </a:pPr>
            <a:r>
              <a:rPr lang="en-US" dirty="0"/>
              <a:t>(Python - Flask)</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309100"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828800" y="5895975"/>
            <a:ext cx="5904180" cy="369332"/>
          </a:xfrm>
          <a:prstGeom prst="rect">
            <a:avLst/>
          </a:prstGeom>
          <a:noFill/>
        </p:spPr>
        <p:txBody>
          <a:bodyPr wrap="none" rtlCol="0">
            <a:spAutoFit/>
          </a:bodyPr>
          <a:lstStyle/>
          <a:p>
            <a:r>
              <a:rPr lang="en-US" dirty="0" smtClean="0"/>
              <a:t>Login screen provides aggregate report editing statistics</a:t>
            </a:r>
            <a:endParaRPr lang="en-US" dirty="0"/>
          </a:p>
        </p:txBody>
      </p:sp>
      <p:pic>
        <p:nvPicPr>
          <p:cNvPr id="3" name="Picture 2"/>
          <p:cNvPicPr>
            <a:picLocks noChangeAspect="1"/>
          </p:cNvPicPr>
          <p:nvPr/>
        </p:nvPicPr>
        <p:blipFill>
          <a:blip r:embed="rId3"/>
          <a:stretch>
            <a:fillRect/>
          </a:stretch>
        </p:blipFill>
        <p:spPr>
          <a:xfrm>
            <a:off x="631825" y="121294"/>
            <a:ext cx="8020050" cy="5673936"/>
          </a:xfrm>
          <a:prstGeom prst="rect">
            <a:avLst/>
          </a:prstGeom>
          <a:ln>
            <a:solidFill>
              <a:schemeClr val="accent1"/>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26775" y="6183868"/>
            <a:ext cx="6673622" cy="369332"/>
          </a:xfrm>
          <a:prstGeom prst="rect">
            <a:avLst/>
          </a:prstGeom>
          <a:noFill/>
        </p:spPr>
        <p:txBody>
          <a:bodyPr wrap="none" rtlCol="0">
            <a:spAutoFit/>
          </a:bodyPr>
          <a:lstStyle/>
          <a:p>
            <a:r>
              <a:rPr lang="en-US" dirty="0" smtClean="0"/>
              <a:t>Report edits (additions in green, deletions in red) are highlighted</a:t>
            </a:r>
            <a:endParaRPr lang="en-US" dirty="0"/>
          </a:p>
        </p:txBody>
      </p:sp>
      <p:pic>
        <p:nvPicPr>
          <p:cNvPr id="6" name="Picture 5"/>
          <p:cNvPicPr>
            <a:picLocks noChangeAspect="1"/>
          </p:cNvPicPr>
          <p:nvPr/>
        </p:nvPicPr>
        <p:blipFill>
          <a:blip r:embed="rId2"/>
          <a:stretch>
            <a:fillRect/>
          </a:stretch>
        </p:blipFill>
        <p:spPr>
          <a:xfrm>
            <a:off x="762000" y="103875"/>
            <a:ext cx="7772400" cy="6068325"/>
          </a:xfrm>
          <a:prstGeom prst="rect">
            <a:avLst/>
          </a:prstGeom>
          <a:ln>
            <a:solidFill>
              <a:schemeClr val="accent1"/>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0600" y="228600"/>
            <a:ext cx="6934200" cy="5502775"/>
          </a:xfrm>
          <a:prstGeom prst="rect">
            <a:avLst/>
          </a:prstGeom>
          <a:ln>
            <a:solidFill>
              <a:schemeClr val="accent1"/>
            </a:solidFill>
          </a:ln>
        </p:spPr>
      </p:pic>
      <p:sp>
        <p:nvSpPr>
          <p:cNvPr id="3" name="TextBox 2"/>
          <p:cNvSpPr txBox="1"/>
          <p:nvPr/>
        </p:nvSpPr>
        <p:spPr>
          <a:xfrm>
            <a:off x="838760" y="5943600"/>
            <a:ext cx="7237879" cy="646331"/>
          </a:xfrm>
          <a:prstGeom prst="rect">
            <a:avLst/>
          </a:prstGeom>
          <a:noFill/>
        </p:spPr>
        <p:txBody>
          <a:bodyPr wrap="none" rtlCol="0">
            <a:spAutoFit/>
          </a:bodyPr>
          <a:lstStyle/>
          <a:p>
            <a:r>
              <a:rPr lang="en-US" dirty="0" smtClean="0"/>
              <a:t>Trainees can view how their edit scores compare within their class,</a:t>
            </a:r>
          </a:p>
          <a:p>
            <a:r>
              <a:rPr lang="en-US" dirty="0" smtClean="0"/>
              <a:t>as well as mean-adjusted average editing performed by </a:t>
            </a:r>
            <a:r>
              <a:rPr lang="en-US" dirty="0" err="1" smtClean="0"/>
              <a:t>attendings</a:t>
            </a:r>
            <a:r>
              <a:rPr lang="en-US" dirty="0" smtClean="0"/>
              <a:t>.</a:t>
            </a:r>
            <a:endParaRPr lang="en-US" dirty="0"/>
          </a:p>
        </p:txBody>
      </p:sp>
    </p:spTree>
    <p:extLst>
      <p:ext uri="{BB962C8B-B14F-4D97-AF65-F5344CB8AC3E}">
        <p14:creationId xmlns:p14="http://schemas.microsoft.com/office/powerpoint/2010/main" val="11200575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5"/>
          <p:cNvSpPr>
            <a:spLocks noGrp="1"/>
          </p:cNvSpPr>
          <p:nvPr>
            <p:ph idx="1"/>
          </p:nvPr>
        </p:nvSpPr>
        <p:spPr/>
        <p:txBody>
          <a:bodyPr/>
          <a:lstStyle/>
          <a:p>
            <a:pPr marL="0" indent="0">
              <a:buFont typeface="Arial" panose="020B0604020202020204" pitchFamily="34" charset="0"/>
              <a:buNone/>
            </a:pPr>
            <a:r>
              <a:rPr lang="en-US" altLang="en-US" smtClean="0"/>
              <a:t>Scripts using the R statistical environment and the open source ggplot plotting package can provide aggregate statistics and statistical plots of edit score data.</a:t>
            </a:r>
          </a:p>
        </p:txBody>
      </p:sp>
      <p:sp>
        <p:nvSpPr>
          <p:cNvPr id="25603" name="Title 1"/>
          <p:cNvSpPr>
            <a:spLocks noGrp="1"/>
          </p:cNvSpPr>
          <p:nvPr>
            <p:ph type="title"/>
          </p:nvPr>
        </p:nvSpPr>
        <p:spPr>
          <a:xfrm>
            <a:off x="342900" y="20638"/>
            <a:ext cx="8534400" cy="1143000"/>
          </a:xfrm>
        </p:spPr>
        <p:txBody>
          <a:bodyPr/>
          <a:lstStyle/>
          <a:p>
            <a:r>
              <a:rPr lang="en-US" altLang="en-US" smtClean="0"/>
              <a:t>ReportDiff Analytics</a:t>
            </a:r>
          </a:p>
        </p:txBody>
      </p:sp>
      <p:sp>
        <p:nvSpPr>
          <p:cNvPr id="3" name="Rounded Rectangle 2"/>
          <p:cNvSpPr/>
          <p:nvPr/>
        </p:nvSpPr>
        <p:spPr>
          <a:xfrm>
            <a:off x="6248400" y="4648200"/>
            <a:ext cx="2362200" cy="1676400"/>
          </a:xfrm>
          <a:prstGeom prst="roundRect">
            <a:avLst/>
          </a:prstGeom>
          <a:no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800" dirty="0" err="1"/>
              <a:t>ReportDiff</a:t>
            </a:r>
            <a:endParaRPr lang="en-US" sz="2800" dirty="0"/>
          </a:p>
          <a:p>
            <a:pPr algn="ctr">
              <a:defRPr/>
            </a:pPr>
            <a:r>
              <a:rPr lang="en-US" sz="2800" dirty="0"/>
              <a:t>Analytics</a:t>
            </a:r>
          </a:p>
          <a:p>
            <a:pPr algn="ctr">
              <a:defRPr/>
            </a:pPr>
            <a:endParaRPr lang="en-US" dirty="0"/>
          </a:p>
          <a:p>
            <a:pPr algn="ctr">
              <a:defRPr/>
            </a:pPr>
            <a:r>
              <a:rPr lang="en-US" dirty="0"/>
              <a:t>(R)</a:t>
            </a:r>
          </a:p>
        </p:txBody>
      </p:sp>
      <p:sp>
        <p:nvSpPr>
          <p:cNvPr id="4" name="Rounded Rectangle 3"/>
          <p:cNvSpPr/>
          <p:nvPr/>
        </p:nvSpPr>
        <p:spPr>
          <a:xfrm>
            <a:off x="685800" y="4648200"/>
            <a:ext cx="2362200" cy="1676400"/>
          </a:xfrm>
          <a:prstGeom prst="roundRect">
            <a:avLst/>
          </a:prstGeom>
          <a:solidFill>
            <a:schemeClr val="bg2">
              <a:lumMod val="5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800" dirty="0" err="1"/>
              <a:t>ReportDiff</a:t>
            </a:r>
            <a:endParaRPr lang="en-US" sz="2800" dirty="0"/>
          </a:p>
          <a:p>
            <a:pPr algn="ctr">
              <a:defRPr/>
            </a:pPr>
            <a:r>
              <a:rPr lang="en-US" sz="2800" dirty="0"/>
              <a:t>Retriever</a:t>
            </a:r>
          </a:p>
          <a:p>
            <a:pPr algn="ctr">
              <a:defRPr/>
            </a:pPr>
            <a:endParaRPr lang="en-US" dirty="0"/>
          </a:p>
          <a:p>
            <a:pPr algn="ctr">
              <a:defRPr/>
            </a:pPr>
            <a:r>
              <a:rPr lang="en-US" dirty="0"/>
              <a:t>(Python)</a:t>
            </a:r>
          </a:p>
        </p:txBody>
      </p:sp>
      <p:sp>
        <p:nvSpPr>
          <p:cNvPr id="5" name="Rounded Rectangle 4"/>
          <p:cNvSpPr/>
          <p:nvPr/>
        </p:nvSpPr>
        <p:spPr>
          <a:xfrm>
            <a:off x="3467100" y="4648200"/>
            <a:ext cx="2362200" cy="1676400"/>
          </a:xfrm>
          <a:prstGeom prst="roundRect">
            <a:avLst/>
          </a:prstGeom>
          <a:solidFill>
            <a:schemeClr val="bg2">
              <a:lumMod val="5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800" dirty="0" err="1"/>
              <a:t>ReportDiff</a:t>
            </a:r>
            <a:endParaRPr lang="en-US" sz="2800" dirty="0"/>
          </a:p>
          <a:p>
            <a:pPr algn="ctr">
              <a:defRPr/>
            </a:pPr>
            <a:r>
              <a:rPr lang="en-US" sz="2800" dirty="0"/>
              <a:t>Server</a:t>
            </a:r>
          </a:p>
          <a:p>
            <a:pPr algn="ctr">
              <a:defRPr/>
            </a:pPr>
            <a:endParaRPr lang="en-US" dirty="0"/>
          </a:p>
          <a:p>
            <a:pPr algn="ctr">
              <a:defRPr/>
            </a:pPr>
            <a:r>
              <a:rPr lang="en-US" dirty="0"/>
              <a:t>(Python - Flask)</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a:xfrm>
            <a:off x="381000" y="0"/>
            <a:ext cx="8534400" cy="1143000"/>
          </a:xfrm>
        </p:spPr>
        <p:txBody>
          <a:bodyPr/>
          <a:lstStyle/>
          <a:p>
            <a:r>
              <a:rPr lang="en-US" altLang="en-US" smtClean="0"/>
              <a:t>Objective</a:t>
            </a:r>
          </a:p>
        </p:txBody>
      </p:sp>
      <p:sp>
        <p:nvSpPr>
          <p:cNvPr id="6147" name="Rectangle 3"/>
          <p:cNvSpPr>
            <a:spLocks noGrp="1"/>
          </p:cNvSpPr>
          <p:nvPr>
            <p:ph type="body" idx="1"/>
          </p:nvPr>
        </p:nvSpPr>
        <p:spPr/>
        <p:txBody>
          <a:bodyPr/>
          <a:lstStyle/>
          <a:p>
            <a:pPr>
              <a:buFont typeface="Arial" panose="020B0604020202020204" pitchFamily="34" charset="0"/>
              <a:buNone/>
            </a:pPr>
            <a:r>
              <a:rPr lang="en-US" altLang="en-US" smtClean="0"/>
              <a:t>   The purpose of this exhibit is to illustrate an open source system for displaying attending edits of trainee dictated reports, providing both feedback to residents and report editing statistics for educators.</a:t>
            </a:r>
          </a:p>
        </p:txBody>
      </p:sp>
      <p:sp>
        <p:nvSpPr>
          <p:cNvPr id="6148" name="Text Box 4"/>
          <p:cNvSpPr txBox="1">
            <a:spLocks noChangeArrowheads="1"/>
          </p:cNvSpPr>
          <p:nvPr/>
        </p:nvSpPr>
        <p:spPr bwMode="auto">
          <a:xfrm>
            <a:off x="1295400" y="5486400"/>
            <a:ext cx="66452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800"/>
              <a:t>Patient and study identifiers shown in this presentation </a:t>
            </a:r>
          </a:p>
          <a:p>
            <a:pPr algn="ctr">
              <a:spcBef>
                <a:spcPct val="0"/>
              </a:spcBef>
              <a:buFontTx/>
              <a:buNone/>
            </a:pPr>
            <a:r>
              <a:rPr lang="en-US" altLang="en-US" sz="1800"/>
              <a:t>have been obscured, altered or synthesized.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How do </a:t>
            </a:r>
            <a:r>
              <a:rPr lang="en-US" dirty="0" err="1" smtClean="0"/>
              <a:t>attendings</a:t>
            </a:r>
            <a:r>
              <a:rPr lang="en-US" dirty="0" smtClean="0"/>
              <a:t> and trainees compare to each other with respect to editing?</a:t>
            </a:r>
          </a:p>
          <a:p>
            <a:pPr lvl="1"/>
            <a:r>
              <a:rPr lang="en-US" dirty="0" smtClean="0"/>
              <a:t>Heat map representations</a:t>
            </a:r>
          </a:p>
          <a:p>
            <a:r>
              <a:rPr lang="en-US" dirty="0" smtClean="0"/>
              <a:t>How do trainee edit scores vary with training time?</a:t>
            </a:r>
          </a:p>
          <a:p>
            <a:r>
              <a:rPr lang="en-US" dirty="0" smtClean="0"/>
              <a:t>Does trainee productivity (number of reports dictated) correlate with edit scores (report “accuracy”)?</a:t>
            </a:r>
          </a:p>
          <a:p>
            <a:endParaRPr lang="en-US" dirty="0"/>
          </a:p>
        </p:txBody>
      </p:sp>
      <p:sp>
        <p:nvSpPr>
          <p:cNvPr id="3" name="Title 2"/>
          <p:cNvSpPr>
            <a:spLocks noGrp="1"/>
          </p:cNvSpPr>
          <p:nvPr>
            <p:ph type="title"/>
          </p:nvPr>
        </p:nvSpPr>
        <p:spPr/>
        <p:txBody>
          <a:bodyPr>
            <a:normAutofit fontScale="90000"/>
          </a:bodyPr>
          <a:lstStyle/>
          <a:p>
            <a:r>
              <a:rPr lang="en-US" dirty="0" smtClean="0"/>
              <a:t>Report Analytics: Sample Questions</a:t>
            </a:r>
            <a:endParaRPr lang="en-US" dirty="0"/>
          </a:p>
        </p:txBody>
      </p:sp>
    </p:spTree>
    <p:extLst>
      <p:ext uri="{BB962C8B-B14F-4D97-AF65-F5344CB8AC3E}">
        <p14:creationId xmlns:p14="http://schemas.microsoft.com/office/powerpoint/2010/main" val="39928027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900" y="1447800"/>
            <a:ext cx="8648700" cy="5257800"/>
          </a:xfrm>
        </p:spPr>
        <p:txBody>
          <a:bodyPr/>
          <a:lstStyle/>
          <a:p>
            <a:r>
              <a:rPr lang="en-US" dirty="0" smtClean="0"/>
              <a:t>Residents can be ranked by mean z-score</a:t>
            </a:r>
          </a:p>
          <a:p>
            <a:endParaRPr lang="en-US" dirty="0"/>
          </a:p>
          <a:p>
            <a:pPr marL="457200" lvl="1" indent="0">
              <a:buNone/>
            </a:pPr>
            <a:endParaRPr lang="en-US" dirty="0"/>
          </a:p>
          <a:p>
            <a:pPr marL="457200" lvl="1" indent="0">
              <a:buNone/>
            </a:pPr>
            <a:r>
              <a:rPr lang="en-US" sz="2400" i="1" dirty="0" smtClean="0"/>
              <a:t/>
            </a:r>
            <a:br>
              <a:rPr lang="en-US" sz="2400" i="1" dirty="0" smtClean="0"/>
            </a:br>
            <a:r>
              <a:rPr lang="en-US" sz="2400" i="1" dirty="0" err="1" smtClean="0"/>
              <a:t>x</a:t>
            </a:r>
            <a:r>
              <a:rPr lang="en-US" sz="2400" i="1" baseline="-25000" dirty="0" err="1" smtClean="0"/>
              <a:t>ij</a:t>
            </a:r>
            <a:r>
              <a:rPr lang="en-US" sz="2400" dirty="0" smtClean="0"/>
              <a:t>=average edit score for resident </a:t>
            </a:r>
            <a:r>
              <a:rPr lang="en-US" sz="2400" i="1" dirty="0" err="1" smtClean="0"/>
              <a:t>i</a:t>
            </a:r>
            <a:r>
              <a:rPr lang="en-US" sz="2400" dirty="0" smtClean="0"/>
              <a:t> with attending </a:t>
            </a:r>
            <a:r>
              <a:rPr lang="en-US" sz="2400" i="1" dirty="0" smtClean="0"/>
              <a:t>j</a:t>
            </a:r>
          </a:p>
          <a:p>
            <a:pPr marL="457200" lvl="1" indent="0">
              <a:buNone/>
            </a:pPr>
            <a:r>
              <a:rPr lang="en-US" sz="2400" i="1" dirty="0" err="1" smtClean="0"/>
              <a:t>μ</a:t>
            </a:r>
            <a:r>
              <a:rPr lang="en-US" sz="2400" i="1" baseline="-25000" dirty="0" err="1" smtClean="0"/>
              <a:t>j</a:t>
            </a:r>
            <a:r>
              <a:rPr lang="en-US" sz="2400" dirty="0" smtClean="0"/>
              <a:t>=average edit scores for all reports edited by attending </a:t>
            </a:r>
            <a:r>
              <a:rPr lang="en-US" sz="2400" i="1" dirty="0" smtClean="0"/>
              <a:t>j</a:t>
            </a:r>
          </a:p>
          <a:p>
            <a:pPr marL="457200" lvl="1" indent="0">
              <a:buNone/>
            </a:pPr>
            <a:r>
              <a:rPr lang="el-GR" sz="2400" i="1" dirty="0" smtClean="0"/>
              <a:t>σ</a:t>
            </a:r>
            <a:r>
              <a:rPr lang="en-US" sz="2400" i="1" baseline="-25000" dirty="0" smtClean="0"/>
              <a:t>j</a:t>
            </a:r>
            <a:r>
              <a:rPr lang="en-US" sz="2400" dirty="0" smtClean="0"/>
              <a:t>=standard deviation for all reports edited by attending </a:t>
            </a:r>
            <a:r>
              <a:rPr lang="en-US" sz="2400" i="1" dirty="0" smtClean="0"/>
              <a:t>j</a:t>
            </a:r>
          </a:p>
          <a:p>
            <a:r>
              <a:rPr lang="en-US" dirty="0" smtClean="0"/>
              <a:t>However, such rankings can be unstable if there are </a:t>
            </a:r>
            <a:r>
              <a:rPr lang="en-US" dirty="0" err="1" smtClean="0"/>
              <a:t>attendings</a:t>
            </a:r>
            <a:r>
              <a:rPr lang="en-US" dirty="0" smtClean="0"/>
              <a:t> who do little editing, i.e. when </a:t>
            </a:r>
            <a:r>
              <a:rPr lang="el-GR" i="1" dirty="0" smtClean="0"/>
              <a:t>σ</a:t>
            </a:r>
            <a:r>
              <a:rPr lang="en-US" i="1" baseline="-25000" dirty="0" smtClean="0"/>
              <a:t>j </a:t>
            </a:r>
            <a:r>
              <a:rPr lang="en-US" i="1" dirty="0" smtClean="0"/>
              <a:t>≈ </a:t>
            </a:r>
            <a:r>
              <a:rPr lang="en-US" dirty="0" smtClean="0"/>
              <a:t>0</a:t>
            </a:r>
          </a:p>
        </p:txBody>
      </p:sp>
      <p:sp>
        <p:nvSpPr>
          <p:cNvPr id="3" name="Title 2"/>
          <p:cNvSpPr>
            <a:spLocks noGrp="1"/>
          </p:cNvSpPr>
          <p:nvPr>
            <p:ph type="title"/>
          </p:nvPr>
        </p:nvSpPr>
        <p:spPr/>
        <p:txBody>
          <a:bodyPr/>
          <a:lstStyle/>
          <a:p>
            <a:r>
              <a:rPr lang="en-US" dirty="0" smtClean="0"/>
              <a:t>Trainee comparison problems</a:t>
            </a:r>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2667000" y="2057400"/>
                <a:ext cx="3124200" cy="112114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𝑧</m:t>
                          </m:r>
                        </m:e>
                        <m:sub>
                          <m:r>
                            <a:rPr lang="en-US" sz="3600" b="0" i="1" smtClean="0">
                              <a:latin typeface="Cambria Math" panose="02040503050406030204" pitchFamily="18" charset="0"/>
                            </a:rPr>
                            <m:t>𝑖𝑗</m:t>
                          </m:r>
                        </m:sub>
                      </m:sSub>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𝑥</m:t>
                              </m:r>
                            </m:e>
                            <m:sub>
                              <m:r>
                                <a:rPr lang="en-US" sz="3600" b="0" i="1" smtClean="0">
                                  <a:latin typeface="Cambria Math" panose="02040503050406030204" pitchFamily="18" charset="0"/>
                                </a:rPr>
                                <m:t>𝑖𝑗</m:t>
                              </m:r>
                            </m:sub>
                          </m:sSub>
                          <m:r>
                            <a:rPr lang="en-US" sz="3600" b="0" i="1" smtClean="0">
                              <a:latin typeface="Cambria Math" panose="02040503050406030204" pitchFamily="18" charset="0"/>
                            </a:rPr>
                            <m:t>−</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ea typeface="Cambria Math" panose="02040503050406030204" pitchFamily="18" charset="0"/>
                                </a:rPr>
                                <m:t>𝜇</m:t>
                              </m:r>
                            </m:e>
                            <m:sub>
                              <m:r>
                                <a:rPr lang="en-US" sz="3600" b="0" i="1" smtClean="0">
                                  <a:latin typeface="Cambria Math" panose="02040503050406030204" pitchFamily="18" charset="0"/>
                                </a:rPr>
                                <m:t>𝑗</m:t>
                              </m:r>
                            </m:sub>
                          </m:sSub>
                        </m:num>
                        <m:den>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ea typeface="Cambria Math" panose="02040503050406030204" pitchFamily="18" charset="0"/>
                                </a:rPr>
                                <m:t>𝜎</m:t>
                              </m:r>
                            </m:e>
                            <m:sub>
                              <m:r>
                                <a:rPr lang="en-US" sz="3600" b="0" i="1" smtClean="0">
                                  <a:latin typeface="Cambria Math" panose="02040503050406030204" pitchFamily="18" charset="0"/>
                                </a:rPr>
                                <m:t>𝑗</m:t>
                              </m:r>
                            </m:sub>
                          </m:sSub>
                        </m:den>
                      </m:f>
                    </m:oMath>
                  </m:oMathPara>
                </a14:m>
                <a:endParaRPr lang="en-US" sz="3600" dirty="0"/>
              </a:p>
            </p:txBody>
          </p:sp>
        </mc:Choice>
        <mc:Fallback xmlns="">
          <p:sp>
            <p:nvSpPr>
              <p:cNvPr id="8" name="TextBox 7"/>
              <p:cNvSpPr txBox="1">
                <a:spLocks noRot="1" noChangeAspect="1" noMove="1" noResize="1" noEditPoints="1" noAdjustHandles="1" noChangeArrowheads="1" noChangeShapeType="1" noTextEdit="1"/>
              </p:cNvSpPr>
              <p:nvPr/>
            </p:nvSpPr>
            <p:spPr>
              <a:xfrm>
                <a:off x="2667000" y="2057400"/>
                <a:ext cx="3124200" cy="1121141"/>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982715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800" dirty="0" smtClean="0"/>
                  <a:t>We postulate that </a:t>
                </a:r>
                <a:r>
                  <a:rPr lang="en-US" sz="2800" dirty="0" err="1" smtClean="0"/>
                  <a:t>attendings</a:t>
                </a:r>
                <a:r>
                  <a:rPr lang="en-US" sz="2800" dirty="0" smtClean="0"/>
                  <a:t> with higher variability in report editing (reflected by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𝜎</m:t>
                        </m:r>
                      </m:e>
                      <m:sub>
                        <m:r>
                          <a:rPr lang="en-US" sz="2800" b="0" i="1" smtClean="0">
                            <a:latin typeface="Cambria Math" panose="02040503050406030204" pitchFamily="18" charset="0"/>
                          </a:rPr>
                          <m:t>𝑗</m:t>
                        </m:r>
                      </m:sub>
                    </m:sSub>
                  </m:oMath>
                </a14:m>
                <a:r>
                  <a:rPr lang="en-US" sz="2800" dirty="0" smtClean="0"/>
                  <a:t>) provide more discriminating and “meaningful” edits, which should carry more weight in ranking</a:t>
                </a:r>
              </a:p>
              <a:p>
                <a:r>
                  <a:rPr lang="en-US" sz="2800" dirty="0" smtClean="0"/>
                  <a:t>As a result, we can rank by a simplified adjustment of the mean editing score:</a:t>
                </a: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71" t="-1701"/>
                </a:stretch>
              </a:blipFill>
            </p:spPr>
            <p:txBody>
              <a:bodyPr/>
              <a:lstStyle/>
              <a:p>
                <a:r>
                  <a:rPr lang="en-US">
                    <a:noFill/>
                  </a:rPr>
                  <a:t> </a:t>
                </a:r>
              </a:p>
            </p:txBody>
          </p:sp>
        </mc:Fallback>
      </mc:AlternateContent>
      <p:sp>
        <p:nvSpPr>
          <p:cNvPr id="27650" name="Title 1"/>
          <p:cNvSpPr>
            <a:spLocks noGrp="1"/>
          </p:cNvSpPr>
          <p:nvPr>
            <p:ph type="title"/>
          </p:nvPr>
        </p:nvSpPr>
        <p:spPr/>
        <p:txBody>
          <a:bodyPr/>
          <a:lstStyle/>
          <a:p>
            <a:r>
              <a:rPr lang="en-US" altLang="en-US" smtClean="0"/>
              <a:t>Standardizing edit scores</a:t>
            </a:r>
          </a:p>
        </p:txBody>
      </p:sp>
      <mc:AlternateContent xmlns:mc="http://schemas.openxmlformats.org/markup-compatibility/2006" xmlns:a14="http://schemas.microsoft.com/office/drawing/2010/main">
        <mc:Choice Requires="a14">
          <p:sp>
            <p:nvSpPr>
              <p:cNvPr id="13" name="TextBox 12"/>
              <p:cNvSpPr txBox="1"/>
              <p:nvPr/>
            </p:nvSpPr>
            <p:spPr>
              <a:xfrm>
                <a:off x="838200" y="5040868"/>
                <a:ext cx="3124200" cy="112114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𝑧</m:t>
                          </m:r>
                        </m:e>
                        <m:sub>
                          <m:r>
                            <a:rPr lang="en-US" sz="3600" b="0" i="1" smtClean="0">
                              <a:latin typeface="Cambria Math" panose="02040503050406030204" pitchFamily="18" charset="0"/>
                            </a:rPr>
                            <m:t>𝑖𝑗</m:t>
                          </m:r>
                        </m:sub>
                      </m:sSub>
                      <m:r>
                        <a:rPr lang="en-US" sz="3600" b="0" i="1" smtClean="0">
                          <a:latin typeface="Cambria Math" panose="02040503050406030204" pitchFamily="18" charset="0"/>
                        </a:rPr>
                        <m:t>=</m:t>
                      </m:r>
                      <m:f>
                        <m:fPr>
                          <m:ctrlPr>
                            <a:rPr lang="en-US" sz="3600" b="0" i="1" smtClean="0">
                              <a:latin typeface="Cambria Math" panose="02040503050406030204" pitchFamily="18" charset="0"/>
                            </a:rPr>
                          </m:ctrlPr>
                        </m:fPr>
                        <m:num>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𝑥</m:t>
                              </m:r>
                            </m:e>
                            <m:sub>
                              <m:r>
                                <a:rPr lang="en-US" sz="3600" b="0" i="1" smtClean="0">
                                  <a:latin typeface="Cambria Math" panose="02040503050406030204" pitchFamily="18" charset="0"/>
                                </a:rPr>
                                <m:t>𝑖𝑗</m:t>
                              </m:r>
                            </m:sub>
                          </m:sSub>
                          <m:r>
                            <a:rPr lang="en-US" sz="3600" b="0" i="1" smtClean="0">
                              <a:latin typeface="Cambria Math" panose="02040503050406030204" pitchFamily="18" charset="0"/>
                            </a:rPr>
                            <m:t>−</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ea typeface="Cambria Math" panose="02040503050406030204" pitchFamily="18" charset="0"/>
                                </a:rPr>
                                <m:t>𝜇</m:t>
                              </m:r>
                            </m:e>
                            <m:sub>
                              <m:r>
                                <a:rPr lang="en-US" sz="3600" b="0" i="1" smtClean="0">
                                  <a:latin typeface="Cambria Math" panose="02040503050406030204" pitchFamily="18" charset="0"/>
                                </a:rPr>
                                <m:t>𝑗</m:t>
                              </m:r>
                            </m:sub>
                          </m:sSub>
                        </m:num>
                        <m:den>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ea typeface="Cambria Math" panose="02040503050406030204" pitchFamily="18" charset="0"/>
                                </a:rPr>
                                <m:t>𝜎</m:t>
                              </m:r>
                            </m:e>
                            <m:sub>
                              <m:r>
                                <a:rPr lang="en-US" sz="3600" b="0" i="1" smtClean="0">
                                  <a:latin typeface="Cambria Math" panose="02040503050406030204" pitchFamily="18" charset="0"/>
                                </a:rPr>
                                <m:t>𝑗</m:t>
                              </m:r>
                            </m:sub>
                          </m:sSub>
                        </m:den>
                      </m:f>
                    </m:oMath>
                  </m:oMathPara>
                </a14:m>
                <a:endParaRPr lang="en-US" sz="3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838200" y="5040868"/>
                <a:ext cx="3124200" cy="1121141"/>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5258656" y="5092540"/>
                <a:ext cx="3124200" cy="61709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3600" b="0" i="1" smtClean="0">
                              <a:latin typeface="Cambria Math" panose="02040503050406030204" pitchFamily="18" charset="0"/>
                            </a:rPr>
                          </m:ctrlPr>
                        </m:sSubSupPr>
                        <m:e>
                          <m:r>
                            <a:rPr lang="en-US" sz="3600" b="0" i="1" smtClean="0">
                              <a:latin typeface="Cambria Math" panose="02040503050406030204" pitchFamily="18" charset="0"/>
                            </a:rPr>
                            <m:t>𝑧</m:t>
                          </m:r>
                        </m:e>
                        <m:sub>
                          <m:r>
                            <a:rPr lang="en-US" sz="3600" b="0" i="1" smtClean="0">
                              <a:latin typeface="Cambria Math" panose="02040503050406030204" pitchFamily="18" charset="0"/>
                            </a:rPr>
                            <m:t>𝑖𝑗</m:t>
                          </m:r>
                        </m:sub>
                        <m:sup>
                          <m:r>
                            <a:rPr lang="en-US" sz="3600" b="0" i="1" smtClean="0">
                              <a:latin typeface="Cambria Math" panose="02040503050406030204" pitchFamily="18" charset="0"/>
                            </a:rPr>
                            <m:t>′</m:t>
                          </m:r>
                        </m:sup>
                      </m:sSubSup>
                      <m:r>
                        <a:rPr lang="en-US" sz="3600" b="0" i="1" smtClean="0">
                          <a:latin typeface="Cambria Math" panose="02040503050406030204" pitchFamily="18" charset="0"/>
                        </a:rPr>
                        <m:t>=</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𝑥</m:t>
                          </m:r>
                        </m:e>
                        <m:sub>
                          <m:r>
                            <a:rPr lang="en-US" sz="3600" b="0" i="1" smtClean="0">
                              <a:latin typeface="Cambria Math" panose="02040503050406030204" pitchFamily="18" charset="0"/>
                            </a:rPr>
                            <m:t>𝑖𝑗</m:t>
                          </m:r>
                        </m:sub>
                      </m:sSub>
                      <m:r>
                        <a:rPr lang="en-US" sz="3600" b="0" i="1" smtClean="0">
                          <a:latin typeface="Cambria Math" panose="02040503050406030204" pitchFamily="18" charset="0"/>
                        </a:rPr>
                        <m:t>−</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ea typeface="Cambria Math" panose="02040503050406030204" pitchFamily="18" charset="0"/>
                            </a:rPr>
                            <m:t>𝜇</m:t>
                          </m:r>
                        </m:e>
                        <m:sub>
                          <m:r>
                            <a:rPr lang="en-US" sz="3600" b="0" i="1" smtClean="0">
                              <a:latin typeface="Cambria Math" panose="02040503050406030204" pitchFamily="18" charset="0"/>
                            </a:rPr>
                            <m:t>𝑗</m:t>
                          </m:r>
                        </m:sub>
                      </m:sSub>
                    </m:oMath>
                  </m:oMathPara>
                </a14:m>
                <a:endParaRPr lang="en-US" sz="3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5258656" y="5092540"/>
                <a:ext cx="3124200" cy="617092"/>
              </a:xfrm>
              <a:prstGeom prst="rect">
                <a:avLst/>
              </a:prstGeom>
              <a:blipFill rotWithShape="0">
                <a:blip r:embed="rId4"/>
                <a:stretch>
                  <a:fillRect b="-980"/>
                </a:stretch>
              </a:blipFill>
            </p:spPr>
            <p:txBody>
              <a:bodyPr/>
              <a:lstStyle/>
              <a:p>
                <a:r>
                  <a:rPr lang="en-US">
                    <a:noFill/>
                  </a:rPr>
                  <a:t> </a:t>
                </a:r>
              </a:p>
            </p:txBody>
          </p:sp>
        </mc:Fallback>
      </mc:AlternateContent>
      <p:sp>
        <p:nvSpPr>
          <p:cNvPr id="4" name="Right Arrow 3"/>
          <p:cNvSpPr/>
          <p:nvPr/>
        </p:nvSpPr>
        <p:spPr>
          <a:xfrm>
            <a:off x="3962400" y="5501814"/>
            <a:ext cx="1295400" cy="45719"/>
          </a:xfrm>
          <a:prstGeom prst="rightArrow">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p:cNvSpPr txBox="1"/>
              <p:nvPr/>
            </p:nvSpPr>
            <p:spPr>
              <a:xfrm>
                <a:off x="5257801" y="5802868"/>
                <a:ext cx="3276600" cy="668645"/>
              </a:xfrm>
              <a:prstGeom prst="rect">
                <a:avLst/>
              </a:prstGeom>
              <a:noFill/>
            </p:spPr>
            <p:txBody>
              <a:bodyPr wrap="square" rtlCol="0">
                <a:spAutoFit/>
              </a:bodyPr>
              <a:lstStyle/>
              <a:p>
                <a:pPr algn="ctr"/>
                <a:r>
                  <a:rPr lang="en-US" dirty="0" smtClean="0"/>
                  <a:t>Simplified adjusted edit score “weighted” by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𝑗</m:t>
                        </m:r>
                      </m:sub>
                    </m:sSub>
                  </m:oMath>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5257801" y="5802868"/>
                <a:ext cx="3276600" cy="668645"/>
              </a:xfrm>
              <a:prstGeom prst="rect">
                <a:avLst/>
              </a:prstGeom>
              <a:blipFill rotWithShape="0">
                <a:blip r:embed="rId5"/>
                <a:stretch>
                  <a:fillRect t="-5455" r="-1490" b="-10000"/>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609644" y="1752600"/>
            <a:ext cx="5408914" cy="4267200"/>
          </a:xfrm>
          <a:prstGeom prst="rect">
            <a:avLst/>
          </a:prstGeom>
        </p:spPr>
      </p:pic>
      <p:sp>
        <p:nvSpPr>
          <p:cNvPr id="2" name="Content Placeholder 1"/>
          <p:cNvSpPr>
            <a:spLocks noGrp="1"/>
          </p:cNvSpPr>
          <p:nvPr>
            <p:ph idx="1"/>
          </p:nvPr>
        </p:nvSpPr>
        <p:spPr>
          <a:xfrm>
            <a:off x="171206" y="1600200"/>
            <a:ext cx="3243016" cy="4648200"/>
          </a:xfrm>
        </p:spPr>
        <p:txBody>
          <a:bodyPr/>
          <a:lstStyle/>
          <a:p>
            <a:r>
              <a:rPr lang="en-US" sz="2400" dirty="0" smtClean="0"/>
              <a:t>Heat maps: graphical representations of matrix data where values are represented as colors</a:t>
            </a:r>
          </a:p>
          <a:p>
            <a:r>
              <a:rPr lang="en-US" sz="2400" dirty="0" smtClean="0"/>
              <a:t>Can be used to rank residents and </a:t>
            </a:r>
            <a:r>
              <a:rPr lang="en-US" sz="2400" dirty="0" err="1" smtClean="0"/>
              <a:t>attendings</a:t>
            </a:r>
            <a:r>
              <a:rPr lang="en-US" sz="2400" dirty="0" smtClean="0"/>
              <a:t> by editing scores</a:t>
            </a:r>
          </a:p>
          <a:p>
            <a:endParaRPr lang="en-US" dirty="0"/>
          </a:p>
        </p:txBody>
      </p:sp>
      <p:sp>
        <p:nvSpPr>
          <p:cNvPr id="3" name="Title 2"/>
          <p:cNvSpPr>
            <a:spLocks noGrp="1"/>
          </p:cNvSpPr>
          <p:nvPr>
            <p:ph type="title"/>
          </p:nvPr>
        </p:nvSpPr>
        <p:spPr/>
        <p:txBody>
          <a:bodyPr/>
          <a:lstStyle/>
          <a:p>
            <a:r>
              <a:rPr lang="en-US" dirty="0" smtClean="0"/>
              <a:t>Heat map representations</a:t>
            </a:r>
            <a:endParaRPr lang="en-US" dirty="0"/>
          </a:p>
        </p:txBody>
      </p:sp>
      <p:sp>
        <p:nvSpPr>
          <p:cNvPr id="5" name="TextBox 3"/>
          <p:cNvSpPr txBox="1">
            <a:spLocks noChangeArrowheads="1"/>
          </p:cNvSpPr>
          <p:nvPr/>
        </p:nvSpPr>
        <p:spPr bwMode="auto">
          <a:xfrm>
            <a:off x="7162800" y="5977865"/>
            <a:ext cx="1441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dirty="0"/>
              <a:t>Less Editing</a:t>
            </a:r>
          </a:p>
        </p:txBody>
      </p:sp>
      <p:sp>
        <p:nvSpPr>
          <p:cNvPr id="6" name="TextBox 2"/>
          <p:cNvSpPr txBox="1">
            <a:spLocks noChangeArrowheads="1"/>
          </p:cNvSpPr>
          <p:nvPr/>
        </p:nvSpPr>
        <p:spPr bwMode="auto">
          <a:xfrm>
            <a:off x="4267200" y="5977865"/>
            <a:ext cx="1479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dirty="0"/>
              <a:t>More Editing</a:t>
            </a:r>
          </a:p>
        </p:txBody>
      </p:sp>
      <p:sp>
        <p:nvSpPr>
          <p:cNvPr id="7" name="TextBox 4"/>
          <p:cNvSpPr txBox="1">
            <a:spLocks noChangeArrowheads="1"/>
          </p:cNvSpPr>
          <p:nvPr/>
        </p:nvSpPr>
        <p:spPr bwMode="auto">
          <a:xfrm rot="16200000">
            <a:off x="2885281" y="4942681"/>
            <a:ext cx="1479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dirty="0"/>
              <a:t>More </a:t>
            </a:r>
            <a:r>
              <a:rPr lang="en-US" altLang="en-US" sz="1800" dirty="0" smtClean="0"/>
              <a:t>Editing</a:t>
            </a:r>
            <a:endParaRPr lang="en-US" altLang="en-US" sz="1800" dirty="0"/>
          </a:p>
        </p:txBody>
      </p:sp>
      <p:sp>
        <p:nvSpPr>
          <p:cNvPr id="9" name="TextBox 5"/>
          <p:cNvSpPr txBox="1">
            <a:spLocks noChangeArrowheads="1"/>
          </p:cNvSpPr>
          <p:nvPr/>
        </p:nvSpPr>
        <p:spPr bwMode="auto">
          <a:xfrm rot="16200000">
            <a:off x="2904331" y="2364582"/>
            <a:ext cx="1441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dirty="0" smtClean="0"/>
              <a:t>Less </a:t>
            </a:r>
            <a:r>
              <a:rPr lang="en-US" altLang="en-US" sz="1800" dirty="0"/>
              <a:t>Editing</a:t>
            </a:r>
          </a:p>
        </p:txBody>
      </p:sp>
    </p:spTree>
    <p:extLst>
      <p:ext uri="{BB962C8B-B14F-4D97-AF65-F5344CB8AC3E}">
        <p14:creationId xmlns:p14="http://schemas.microsoft.com/office/powerpoint/2010/main" val="992128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15902" y="1447800"/>
            <a:ext cx="8724900" cy="3733800"/>
          </a:xfrm>
        </p:spPr>
        <p:txBody>
          <a:bodyPr/>
          <a:lstStyle/>
          <a:p>
            <a:r>
              <a:rPr lang="en-US" sz="2200" dirty="0" smtClean="0"/>
              <a:t>At our institution, edit scores do not decrease with training time!</a:t>
            </a:r>
          </a:p>
          <a:p>
            <a:r>
              <a:rPr lang="en-US" sz="2200" dirty="0" smtClean="0"/>
              <a:t>Possible explanations:</a:t>
            </a:r>
          </a:p>
          <a:p>
            <a:pPr lvl="1"/>
            <a:r>
              <a:rPr lang="en-US" sz="1800" dirty="0" smtClean="0"/>
              <a:t>trainee reporting skills have not yet benefited from feedback</a:t>
            </a:r>
          </a:p>
          <a:p>
            <a:pPr lvl="1"/>
            <a:r>
              <a:rPr lang="en-US" sz="1800" dirty="0" smtClean="0"/>
              <a:t>increased complexity of studies (reflected by modality distribution) read by more senior trainees</a:t>
            </a:r>
            <a:endParaRPr lang="en-US" sz="1800" dirty="0"/>
          </a:p>
        </p:txBody>
      </p:sp>
      <p:sp>
        <p:nvSpPr>
          <p:cNvPr id="3" name="Title 2"/>
          <p:cNvSpPr>
            <a:spLocks noGrp="1"/>
          </p:cNvSpPr>
          <p:nvPr>
            <p:ph type="title"/>
          </p:nvPr>
        </p:nvSpPr>
        <p:spPr/>
        <p:txBody>
          <a:bodyPr/>
          <a:lstStyle/>
          <a:p>
            <a:r>
              <a:rPr lang="en-US" dirty="0" smtClean="0"/>
              <a:t>Edit scores and training time</a:t>
            </a:r>
            <a:endParaRPr lang="en-US" dirty="0"/>
          </a:p>
        </p:txBody>
      </p:sp>
      <p:pic>
        <p:nvPicPr>
          <p:cNvPr id="4" name="Picture 3"/>
          <p:cNvPicPr>
            <a:picLocks noChangeAspect="1"/>
          </p:cNvPicPr>
          <p:nvPr/>
        </p:nvPicPr>
        <p:blipFill>
          <a:blip r:embed="rId2"/>
          <a:stretch>
            <a:fillRect/>
          </a:stretch>
        </p:blipFill>
        <p:spPr>
          <a:xfrm>
            <a:off x="0" y="3200400"/>
            <a:ext cx="4470401" cy="3352800"/>
          </a:xfrm>
          <a:prstGeom prst="rect">
            <a:avLst/>
          </a:prstGeom>
        </p:spPr>
      </p:pic>
      <p:pic>
        <p:nvPicPr>
          <p:cNvPr id="6" name="Picture 5"/>
          <p:cNvPicPr>
            <a:picLocks noChangeAspect="1"/>
          </p:cNvPicPr>
          <p:nvPr/>
        </p:nvPicPr>
        <p:blipFill>
          <a:blip r:embed="rId3"/>
          <a:stretch>
            <a:fillRect/>
          </a:stretch>
        </p:blipFill>
        <p:spPr>
          <a:xfrm>
            <a:off x="4470401" y="3200400"/>
            <a:ext cx="4470401" cy="3352800"/>
          </a:xfrm>
          <a:prstGeom prst="rect">
            <a:avLst/>
          </a:prstGeom>
        </p:spPr>
      </p:pic>
    </p:spTree>
    <p:extLst>
      <p:ext uri="{BB962C8B-B14F-4D97-AF65-F5344CB8AC3E}">
        <p14:creationId xmlns:p14="http://schemas.microsoft.com/office/powerpoint/2010/main" val="33996308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2166143"/>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3"/>
          <p:cNvSpPr txBox="1">
            <a:spLocks noChangeArrowheads="1"/>
          </p:cNvSpPr>
          <p:nvPr/>
        </p:nvSpPr>
        <p:spPr bwMode="auto">
          <a:xfrm>
            <a:off x="2286000" y="6096793"/>
            <a:ext cx="1365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dirty="0"/>
              <a:t>High edit %</a:t>
            </a:r>
          </a:p>
        </p:txBody>
      </p:sp>
      <p:sp>
        <p:nvSpPr>
          <p:cNvPr id="28676" name="TextBox 4"/>
          <p:cNvSpPr txBox="1">
            <a:spLocks noChangeArrowheads="1"/>
          </p:cNvSpPr>
          <p:nvPr/>
        </p:nvSpPr>
        <p:spPr bwMode="auto">
          <a:xfrm>
            <a:off x="5719627" y="6096793"/>
            <a:ext cx="1312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dirty="0"/>
              <a:t>Low edit %</a:t>
            </a:r>
          </a:p>
        </p:txBody>
      </p:sp>
      <p:sp>
        <p:nvSpPr>
          <p:cNvPr id="2" name="Title 1"/>
          <p:cNvSpPr>
            <a:spLocks noGrp="1"/>
          </p:cNvSpPr>
          <p:nvPr>
            <p:ph type="title"/>
          </p:nvPr>
        </p:nvSpPr>
        <p:spPr/>
        <p:txBody>
          <a:bodyPr/>
          <a:lstStyle/>
          <a:p>
            <a:r>
              <a:rPr lang="en-US" dirty="0" smtClean="0"/>
              <a:t>Accuracy and Productivity</a:t>
            </a:r>
            <a:endParaRPr lang="en-US" dirty="0"/>
          </a:p>
        </p:txBody>
      </p:sp>
      <p:sp>
        <p:nvSpPr>
          <p:cNvPr id="3" name="Content Placeholder 2"/>
          <p:cNvSpPr>
            <a:spLocks noGrp="1"/>
          </p:cNvSpPr>
          <p:nvPr>
            <p:ph idx="1"/>
          </p:nvPr>
        </p:nvSpPr>
        <p:spPr>
          <a:xfrm>
            <a:off x="609600" y="1447800"/>
            <a:ext cx="8001000" cy="3581400"/>
          </a:xfrm>
        </p:spPr>
        <p:txBody>
          <a:bodyPr/>
          <a:lstStyle/>
          <a:p>
            <a:pPr marL="0" indent="0">
              <a:buNone/>
            </a:pPr>
            <a:r>
              <a:rPr lang="en-US" sz="2000" dirty="0" smtClean="0"/>
              <a:t>No clear correlation seen between dictation productivity (given by number of dictated reports) and accuracy (given by edit scores)</a:t>
            </a:r>
            <a:endParaRPr lang="en-US" sz="2000" dirty="0"/>
          </a:p>
        </p:txBody>
      </p:sp>
      <p:sp>
        <p:nvSpPr>
          <p:cNvPr id="4" name="TextBox 3"/>
          <p:cNvSpPr txBox="1"/>
          <p:nvPr/>
        </p:nvSpPr>
        <p:spPr>
          <a:xfrm rot="16200000">
            <a:off x="408231" y="3913826"/>
            <a:ext cx="2929007" cy="369332"/>
          </a:xfrm>
          <a:prstGeom prst="rect">
            <a:avLst/>
          </a:prstGeom>
          <a:noFill/>
        </p:spPr>
        <p:txBody>
          <a:bodyPr wrap="none" rtlCol="0">
            <a:spAutoFit/>
          </a:bodyPr>
          <a:lstStyle/>
          <a:p>
            <a:r>
              <a:rPr lang="en-US" dirty="0" smtClean="0"/>
              <a:t>Number of dictated studies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900" y="1447800"/>
            <a:ext cx="8420100" cy="3581400"/>
          </a:xfrm>
        </p:spPr>
        <p:txBody>
          <a:bodyPr/>
          <a:lstStyle/>
          <a:p>
            <a:pPr marL="0" indent="0">
              <a:buNone/>
            </a:pPr>
            <a:r>
              <a:rPr lang="en-US" sz="2000" dirty="0" smtClean="0"/>
              <a:t>Analysis of disproportionately used words in trainee reports can give insight into trainee reporting habits and reviewed study types</a:t>
            </a:r>
            <a:endParaRPr lang="en-US" sz="2000" dirty="0"/>
          </a:p>
        </p:txBody>
      </p:sp>
      <p:sp>
        <p:nvSpPr>
          <p:cNvPr id="3" name="Title 2"/>
          <p:cNvSpPr>
            <a:spLocks noGrp="1"/>
          </p:cNvSpPr>
          <p:nvPr>
            <p:ph type="title"/>
          </p:nvPr>
        </p:nvSpPr>
        <p:spPr/>
        <p:txBody>
          <a:bodyPr>
            <a:normAutofit/>
          </a:bodyPr>
          <a:lstStyle/>
          <a:p>
            <a:r>
              <a:rPr lang="en-US" dirty="0" smtClean="0"/>
              <a:t>Vocabulary analysis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0"/>
            <a:ext cx="3657600" cy="3664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217057"/>
            <a:ext cx="396716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704155" y="5950857"/>
            <a:ext cx="4177426" cy="369332"/>
          </a:xfrm>
          <a:prstGeom prst="rect">
            <a:avLst/>
          </a:prstGeom>
          <a:noFill/>
        </p:spPr>
        <p:txBody>
          <a:bodyPr wrap="none" rtlCol="0">
            <a:spAutoFit/>
          </a:bodyPr>
          <a:lstStyle/>
          <a:p>
            <a:r>
              <a:rPr lang="en-US" dirty="0" smtClean="0"/>
              <a:t>Word cloud for women’s imaging fellow</a:t>
            </a:r>
            <a:endParaRPr lang="en-US" dirty="0"/>
          </a:p>
        </p:txBody>
      </p:sp>
      <p:sp>
        <p:nvSpPr>
          <p:cNvPr id="7" name="TextBox 6"/>
          <p:cNvSpPr txBox="1"/>
          <p:nvPr/>
        </p:nvSpPr>
        <p:spPr>
          <a:xfrm>
            <a:off x="197287" y="5950857"/>
            <a:ext cx="4040530" cy="369332"/>
          </a:xfrm>
          <a:prstGeom prst="rect">
            <a:avLst/>
          </a:prstGeom>
          <a:noFill/>
        </p:spPr>
        <p:txBody>
          <a:bodyPr wrap="none" rtlCol="0">
            <a:spAutoFit/>
          </a:bodyPr>
          <a:lstStyle/>
          <a:p>
            <a:r>
              <a:rPr lang="en-US" dirty="0" smtClean="0"/>
              <a:t>Word cloud for musculoskeletal fellow</a:t>
            </a:r>
            <a:endParaRPr lang="en-US" dirty="0"/>
          </a:p>
        </p:txBody>
      </p:sp>
    </p:spTree>
    <p:extLst>
      <p:ext uri="{BB962C8B-B14F-4D97-AF65-F5344CB8AC3E}">
        <p14:creationId xmlns:p14="http://schemas.microsoft.com/office/powerpoint/2010/main" val="2752685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a:xfrm>
            <a:off x="381000" y="0"/>
            <a:ext cx="8534400" cy="1143000"/>
          </a:xfrm>
        </p:spPr>
        <p:txBody>
          <a:bodyPr/>
          <a:lstStyle/>
          <a:p>
            <a:r>
              <a:rPr lang="en-US" altLang="en-US" smtClean="0"/>
              <a:t>Source Code Availability</a:t>
            </a:r>
          </a:p>
        </p:txBody>
      </p:sp>
      <p:sp>
        <p:nvSpPr>
          <p:cNvPr id="29699" name="Rectangle 3"/>
          <p:cNvSpPr>
            <a:spLocks noGrp="1"/>
          </p:cNvSpPr>
          <p:nvPr>
            <p:ph type="body" idx="1"/>
          </p:nvPr>
        </p:nvSpPr>
        <p:spPr>
          <a:xfrm>
            <a:off x="381000" y="1524000"/>
            <a:ext cx="8382000" cy="3733800"/>
          </a:xfrm>
        </p:spPr>
        <p:txBody>
          <a:bodyPr/>
          <a:lstStyle/>
          <a:p>
            <a:pPr>
              <a:defRPr/>
            </a:pPr>
            <a:r>
              <a:rPr lang="en-US" altLang="en-US" dirty="0" err="1" smtClean="0"/>
              <a:t>ReportDiff</a:t>
            </a:r>
            <a:r>
              <a:rPr lang="en-US" altLang="en-US" dirty="0" smtClean="0"/>
              <a:t> source code is available under the Apache 2.0 open source license.</a:t>
            </a:r>
          </a:p>
          <a:p>
            <a:pPr marL="0" indent="0">
              <a:buFont typeface="Arial" panose="020B0604020202020204" pitchFamily="34" charset="0"/>
              <a:buNone/>
              <a:defRPr/>
            </a:pPr>
            <a:endParaRPr lang="en-US" altLang="en-US" dirty="0" smtClean="0"/>
          </a:p>
          <a:p>
            <a:pPr lvl="1">
              <a:buFont typeface="Arial" panose="020B0604020202020204" pitchFamily="34" charset="0"/>
              <a:buNone/>
              <a:defRPr/>
            </a:pPr>
            <a:r>
              <a:rPr lang="en-US" altLang="en-US" dirty="0" smtClean="0">
                <a:hlinkClick r:id="rId2"/>
              </a:rPr>
              <a:t>https://github.com/pmcheng/reportdiff</a:t>
            </a:r>
            <a:endParaRPr lang="en-US" altLang="en-US" dirty="0" smtClean="0"/>
          </a:p>
          <a:p>
            <a:pPr lvl="1">
              <a:buFont typeface="Arial" panose="020B0604020202020204" pitchFamily="34" charset="0"/>
              <a:buNone/>
              <a:defRPr/>
            </a:pPr>
            <a:r>
              <a:rPr lang="en-US" altLang="en-US" dirty="0" smtClean="0"/>
              <a:t>	                 (core scripts)</a:t>
            </a:r>
            <a:endParaRPr lang="en-US" altLang="en-US" dirty="0"/>
          </a:p>
          <a:p>
            <a:pPr lvl="1">
              <a:buFont typeface="Arial" panose="020B0604020202020204" pitchFamily="34" charset="0"/>
              <a:buNone/>
              <a:defRPr/>
            </a:pPr>
            <a:endParaRPr lang="en-US" altLang="en-US" dirty="0" smtClean="0">
              <a:hlinkClick r:id="rId3"/>
            </a:endParaRPr>
          </a:p>
          <a:p>
            <a:pPr lvl="1">
              <a:buFont typeface="Arial" panose="020B0604020202020204" pitchFamily="34" charset="0"/>
              <a:buNone/>
              <a:defRPr/>
            </a:pPr>
            <a:r>
              <a:rPr lang="en-US" altLang="en-US" dirty="0" smtClean="0">
                <a:hlinkClick r:id="rId3"/>
              </a:rPr>
              <a:t>https://github.com/pmcheng/reportdiff_flask</a:t>
            </a:r>
            <a:endParaRPr lang="en-US" altLang="en-US" dirty="0" smtClean="0"/>
          </a:p>
          <a:p>
            <a:pPr lvl="1">
              <a:buFont typeface="Arial" panose="020B0604020202020204" pitchFamily="34" charset="0"/>
              <a:buNone/>
              <a:defRPr/>
            </a:pPr>
            <a:r>
              <a:rPr lang="en-US" altLang="en-US" dirty="0"/>
              <a:t> </a:t>
            </a:r>
            <a:r>
              <a:rPr lang="en-US" altLang="en-US" dirty="0" smtClean="0"/>
              <a:t>                   (web server)</a:t>
            </a:r>
          </a:p>
          <a:p>
            <a:pPr lvl="1">
              <a:buFont typeface="Arial" panose="020B0604020202020204" pitchFamily="34" charset="0"/>
              <a:buNone/>
              <a:defRPr/>
            </a:pPr>
            <a:endParaRPr lang="en-US" altLang="en-US" dirty="0" smtClean="0"/>
          </a:p>
        </p:txBody>
      </p:sp>
      <p:pic>
        <p:nvPicPr>
          <p:cNvPr id="29700"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3124200"/>
            <a:ext cx="1279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6788" y="5219700"/>
            <a:ext cx="1277937"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6101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2"/>
          <p:cNvSpPr>
            <a:spLocks noGrp="1"/>
          </p:cNvSpPr>
          <p:nvPr>
            <p:ph type="title"/>
          </p:nvPr>
        </p:nvSpPr>
        <p:spPr>
          <a:xfrm>
            <a:off x="381000" y="0"/>
            <a:ext cx="8534400" cy="1143000"/>
          </a:xfrm>
        </p:spPr>
        <p:txBody>
          <a:bodyPr/>
          <a:lstStyle/>
          <a:p>
            <a:r>
              <a:rPr lang="en-US" altLang="en-US" smtClean="0"/>
              <a:t>Summary</a:t>
            </a:r>
          </a:p>
        </p:txBody>
      </p:sp>
      <p:sp>
        <p:nvSpPr>
          <p:cNvPr id="30724" name="Rectangle 3"/>
          <p:cNvSpPr>
            <a:spLocks noGrp="1"/>
          </p:cNvSpPr>
          <p:nvPr>
            <p:ph type="body" idx="1"/>
          </p:nvPr>
        </p:nvSpPr>
        <p:spPr/>
        <p:txBody>
          <a:bodyPr/>
          <a:lstStyle/>
          <a:p>
            <a:pPr>
              <a:buFont typeface="Arial" panose="020B0604020202020204" pitchFamily="34" charset="0"/>
              <a:buNone/>
            </a:pPr>
            <a:r>
              <a:rPr lang="en-US" altLang="en-US" dirty="0" smtClean="0">
                <a:cs typeface="Times New Roman" panose="02020603050405020304" pitchFamily="18" charset="0"/>
              </a:rPr>
              <a:t>   </a:t>
            </a:r>
            <a:r>
              <a:rPr lang="en-US" altLang="en-US" dirty="0" err="1" smtClean="0">
                <a:cs typeface="Times New Roman" panose="02020603050405020304" pitchFamily="18" charset="0"/>
              </a:rPr>
              <a:t>ReportDiff</a:t>
            </a:r>
            <a:r>
              <a:rPr lang="en-US" altLang="en-US" dirty="0" smtClean="0">
                <a:cs typeface="Times New Roman" panose="02020603050405020304" pitchFamily="18" charset="0"/>
              </a:rPr>
              <a:t>, an open source system, facilitates feedback and analysis for resident dictated preliminary reports. </a:t>
            </a:r>
          </a:p>
        </p:txBody>
      </p:sp>
      <p:sp>
        <p:nvSpPr>
          <p:cNvPr id="30725" name="Text Box 4"/>
          <p:cNvSpPr txBox="1">
            <a:spLocks noChangeArrowheads="1"/>
          </p:cNvSpPr>
          <p:nvPr/>
        </p:nvSpPr>
        <p:spPr bwMode="auto">
          <a:xfrm>
            <a:off x="1412192" y="3689984"/>
            <a:ext cx="602434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dirty="0" smtClean="0"/>
              <a:t>More information:</a:t>
            </a:r>
          </a:p>
          <a:p>
            <a:pPr algn="ctr" eaLnBrk="1" hangingPunct="1">
              <a:spcBef>
                <a:spcPct val="0"/>
              </a:spcBef>
              <a:buFontTx/>
              <a:buNone/>
            </a:pPr>
            <a:r>
              <a:rPr lang="en-US" altLang="en-US" sz="2800" dirty="0" smtClean="0">
                <a:hlinkClick r:id="rId3"/>
              </a:rPr>
              <a:t>http</a:t>
            </a:r>
            <a:r>
              <a:rPr lang="en-US" altLang="en-US" sz="2800" dirty="0">
                <a:hlinkClick r:id="rId3"/>
              </a:rPr>
              <a:t>://hsc.usc.edu/~phillimc/reportdiff</a:t>
            </a:r>
            <a:endParaRPr lang="en-US" altLang="en-US" sz="2800" dirty="0"/>
          </a:p>
          <a:p>
            <a:pPr algn="ctr" eaLnBrk="1" hangingPunct="1">
              <a:spcBef>
                <a:spcPct val="0"/>
              </a:spcBef>
              <a:buFontTx/>
              <a:buNone/>
            </a:pPr>
            <a:endParaRPr lang="en-US" altLang="en-US" sz="2800" dirty="0"/>
          </a:p>
        </p:txBody>
      </p:sp>
      <p:pic>
        <p:nvPicPr>
          <p:cNvPr id="3072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5181600"/>
            <a:ext cx="49530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Line 9"/>
          <p:cNvSpPr>
            <a:spLocks noChangeShapeType="1"/>
          </p:cNvSpPr>
          <p:nvPr/>
        </p:nvSpPr>
        <p:spPr bwMode="auto">
          <a:xfrm flipH="1">
            <a:off x="914400" y="43815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8" name="Line 11"/>
          <p:cNvSpPr>
            <a:spLocks noChangeShapeType="1"/>
          </p:cNvSpPr>
          <p:nvPr/>
        </p:nvSpPr>
        <p:spPr bwMode="auto">
          <a:xfrm>
            <a:off x="914400" y="4383088"/>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9" name="AutoShape 15" descr="data:image/png;base64,iVBORw0KGgoAAAANSUhEUgAAASwAAAEsCAYAAAB5fY51AAANtUlEQVR4nO2cMY4ERwwD7/+flpPBburVwOxqugpQuKDI1jC7+xsRkUv4O72AiMi/xcISkWuwsETkGiwsEbkGC0tErsHCEpFrsLBE5BosLBG5BgtLRK7BwhKRa7CwROQaLCwRuYZVYf39/TmhIZPyQ9ZxsndtYcGHTMoPWcfJ3rWFBR8yKT9kHSd71xYWfMik/JB1nOxdW1jwIZPyQ9ZxsndtYcGHTMoPWcfJ3rWFBR8yKT9kHSd71xYWfMik/JB1nOxdW1jwIZPyQ9ZxsndtYcGHTMoPWcfJ3rWFBR8yKT9kHSd71xYWfMik/JB1nOxdW1jwIZPyQ9ZxsncdKywxty2p3HyfHRZWKea2w8JiY2GVYm47LCw2FlYp5rbDwmJjYZVibjssLDYWVinmtsPCYmNhlWJuOywsNhZWKea2w8JiY2GVYm47LCw2FlYp5rbDwmJjYZVibjssLDYWVinmtsPCYmNhlWJuOywsNhbWC53UtOVG1klBzs27frTIC55+PIIfdXKQc/OuHy3ygqcfj+BHnRzk3LzrR4u84OnHI/hRJwc5N+/60SIvePrxCH7UyUHOzbt+tMgLnn48gh91cpBz864fLfKCpx+P4EedHOTcvOtHi7zg6ccj+FEnBzk37/rRIi94+vEIftTJQc7Nu360yAuefjyCH3VykHPzrh8t8oKnH4/gR50c5Ny860eLvODpxyP4UScHOTfv+tEiL3j68Qh+1MlBzs27frTIC55+PIIfYd9bSse7frTIC55+PIIfYd9bSse7frTIC55+PIIfYd9bSse7frTIC55+PIIfYd9bSse7frTIC55+PIIfYd9bSse7frTIC55+PIIfYd9bSse7frTIC55+PIIfYd9bSse7frTIC55+PIIfYd9bSse7frTIC55+PIIfYd9bSse7frTIC55+PIIfYd9bSse7frTIC55+PIIfYd9bSse7frTIC55+PIIfYd9bSse7frTIC55+PIIfYd9bSse7frTIC55+PIKfFOQMyLuRMyD72WJhlT4sdTffx7t+c9cWVunDUnfzfbzrN3dtYZU+LHU338e7fnPXFlbpw1J383286zd3bWGVPix1N9/Hu35z1xZW6cNSd/N9vOs3d21hlT4sdTffx7t+c9cWVunDUnfzfbzrN3dtYZU+LHU338e7fnPXFlbpw1J383286zd3bWGVPix1N9/Hu35z1xZW6cNSd/N9vOs3d40urDbIuZ3+UG7NQCysWsi5nS6lWzMQC6sWcm6nS+nWDMTCqoWc2+lSujUDsbBqIed2upRuzUAsrFrIuZ0upVszEAurFnJup0vp1gzEwqqFnNvpUro1A7GwaiHndrqUbs1ALKxayLmdLqVbMxALqxZybqdL6dYMxMKqhZzb6VK6NQOxsGoh53a6lG7NQEoLy8l9rOr0/ReFttliYcEn9T7qeNfJ2WJhwSf1Pup418nZYmHBJ/U+6njXydliYcEn9T7qeNfJ2WJhwSf1Pup418nZYmHBJ/U+6njXydliYcEn9T7qeNfJ2WJhwSf1Pup418nZYmHBJ/U+6njXydliYcEn9T7qeNfJ2WJhwSf1Pup418nZYmHBJ/U+6njXydnin5sXQv7ARd7gBRViYUkrXlAhFpa04gUVYmFJK15QIRaWtOIFFWJhSSteUCEWlrTiBRViYUkrXlAhFpa04gUVYmFJK15QIRaWtOIFFWJhSSteUCEWlrRS998a2vy05db2PmTa/MxYWHg/bbm1vQ+ZNj8zFhbeT1tube9Dps3PjIWF99OWW9v7kGnzM2Nh4f205db2PmTa/MxYWHg/bbm1vQ+ZNj8zFhbeT1tube9Dps3PjIWF99OWW9v7kGnzM2Nh4f205db2PmTa/MxYWHg/bbm1vQ+ZNj8zFhbeT1tube9Dps3PjIWF99OWW9v7kGnzM2Nh4f205db2PmTa/MwEC4us427sImnLQJ09FtYSd7Ow1LGwjui4m4WlTlZni4W1xN0sLHUsrCM67mZhqZPV2WJhLXE3C0sdC+uIjrtZWOpkdbZYWEvczcJSx8I6ouNuFpY6WZ0tFtYSd7Ow1LGwjui4m4WlTlZni4W1xN0sLHUsrCM67mZhqZPV2ZJV+5G2RyIfQ1sGG53U6GePhVWoQ96NrEP+wE/vTLjRGQurUoe8G1mH/IGf3plwozMWVqUOeTeyDvkDP70z4UZnLKxKHfJuZB3yB356Z8KNzlhYlTrk3cg65A/89M6EG52xsCp1yLuRdcgf+OmdCTc6Y2FV6pB3I+uQP/DTOxNudMbCqtQh70bWIX/gp3cm3OiMhVWpQ96NrEP+wE/vTLjRGQurUoe8G1mH/IGf3plwozMWVqUOeTeyDvkDP70z4UZnLKxKHfJuZB3yB356Z8KNzgQLixwE+WHJOm3TlhvZzxYLa7kb+YDIGZCnLTeyny0W1nI38gGRMyBPW25kP1ssrOVu5AMiZ0CettzIfrZYWMvdyAdEzoA8bbmR/WyxsJa7kQ+InAF52nIj+9liYS13Ix8QOQPytOVG9rPFwlruRj4gcgbkacuN7GeLhbXcjXxA5AzI05Yb2c8WC2u5G/mAyBmQpy03sp8tFtZyN/IBkTMgT1tuZD9bLKzlbuQDImdAnrbcyH62WFjL3cgHRM6APG25kf1sWf2SbOr0kRCmLTf99PnZYmEVTltu+unzs8XCKpy23PTT52eLhVU4bbnpp8/PFgurcNpy00+fny0WVuG05aafPj9bLKzCactNP31+tlhYhdOWm376/GyxsAqnLTf99PnZYmEVTltu+unzs8XCKpy23PTT52eLhVU4bbnpp8/PFgurcNpy00+fny1ZNYlw+oApx/0r+uG/KTtxWXG6lCjH/Sv64b8pO3FZcbqUKMf9K/rhvyk7cVlxupQox/0r+uG/KTtxWXG6lCjH/Sv64b8pO3FZcbqUKMf9K/rhvyk7cVlxupQox/0r+uG/KTtxWXG6lCjH/Sv64b8pO3FZcbqUKMf9K/rhvyk7cVlxupQox/0r+uG/KTtxWXG6lCjH/Sv64b8pO3FZcbqUKMf9K/rhvyk7cVlxupQox/0r+uG/Kfq/NTi5v+wnox/9fLRSCzq7Sb0PGf3o56OVWtDZTep9yOhHPx+t1ILOblLvQ0Y/+vlopRZ0dpN6HzL60c9HK7Wgs5vU+5DRj34+WqkFnd2k3oeMfvTz0Uot6Owm9T5k9KOfj1ZqQWc3qfchox/9fLRSCzq7Sb0PGf3o56OVWtDZTep9yOhHPx+t1ILOblLvQ0Y/+vlopRZ0dpN6HzL60c9Hi75gE+TCIhdwCv3w39TCCmJhse9AP/w3tbCCWFjsO9AP/00trCAWFvsO9MN/UwsriIXFvgP98N/UwgpiYbHvQD/8N7WwglhY7DvQD/9NLawgFhb7DvTDf1MLK4iFxb4D/fDf1MIKYmGx70A//De1sIJYWOw70A//TS2sIBYW+w70w39TCyuIhcW+A/3w3xRdWKc/LoIfsk6KttzUKf1vDf916byZttzItOWmjoUVn7bcyLTlpo6FFZ+23Mi05aaOhRWfttzItOWmjoUVn7bcyLTlpo6FFZ+23Mi05aaOhRWfttzItOWmjoUVn7bcyLTlpo6FFZ+23Mi05aaOhRWfttzItOWmjoUVn7bcyLTlpo6FFZ+23Mi05aaOhRUfcm7k3dRR5w0W1nLIuZF3U0edN1hYyyHnRt5NHXXeYGEth5wbeTd11HmDhbUccm7k3dRR5w0W1nLIuZF3U0edN1hYyyHnRt5NHXXeYGEth5wbeTd11HmDhbUccm7k3dRR5w0W1nLIuZF3U0edN1hYyyHnRt5NHXXeYGEth5wbeTd11HmDhbUccm7k3dRR5w0W1nLackvptO3W5ie12xYLq/BhyTptu7X5Se22xcIqfFiyTttubX5Su22xsAoflqzTtlubn9RuWyyswocl67Tt1uYntdsWC6vwYck6bbu1+UnttsXCKnxYsk7bbm1+UrttsbAKH5as07Zbm5/UblssrMKHJeu07dbmJ7XbFgur8GHJOm27tflJ7bbFwip8WLJO225tflK7bbGwCh+WrNO2W5uf1G5bLKzChyXrtO3W5ie12xZ0YbVBPqC23fTDL5/VfqsfwU1RIR9d2276sbC+P4KbokI+urbd9GNhfX8EN0WFfHRtu+nHwvr+CG6KCvno2nbTj4X1/RHcFBXy0bXtph8L6/sjuCkq5KNr200/Ftb3R3BTVMhH17abfiys74/gpqiQj65tN/1YWN8fwU1RIR9d2276sbC+P4KbokI+urbd9GNhfX8EN0WFfHRtu+nHwvr+CG6KCvno2nbTj4X1/RHgMf4vQ36f1G7kDPSTy2DGwsIP+X1Su5Ez0E8ugxkLCz/k90ntRs5AP7kMZiws/JDfJ7UbOQP95DKYsbDwQ36f1G7kDPSTy2DGwsIP+X1Su5Ez0E8ugxkLCz/k90ntRs5AP7kMZiws/JDfJ7UbOQP95DKYsbDwQ36f1G7kDPSTy2DGwsIP+X1Su5Ez0E8ugxkLCz/k90ntRs5AP7kMZiws/JDfJ7UbOQP95DKYsbDwQ36f1G7kDPSTy2BmWVgiIiewsETkGiwsEbkGC0tErsHCEpFrsLBE5BosLBG5BgtLRK7BwhKRa7CwROQaLCwRuQYLS0SuwcISkWuwsETkGv4BnYZn7l4wHIAAAAAASUVORK5CYII="/>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
        <p:nvSpPr>
          <p:cNvPr id="30730" name="AutoShape 17" descr="data:image/png;base64,iVBORw0KGgoAAAANSUhEUgAAASwAAAEsCAYAAAB5fY51AAANtUlEQVR4nO2cMY4ERwwD7/+flpPBburVwOxqugpQuKDI1jC7+xsRkUv4O72AiMi/xcISkWuwsETkGiwsEbkGC0tErsHCEpFrsLBE5BosLBG5BgtLRK7BwhKRa7CwROQaLCwRuYZVYf39/TmhIZPyQ9ZxsndtYcGHTMoPWcfJ3rWFBR8yKT9kHSd71xYWfMik/JB1nOxdW1jwIZPyQ9ZxsndtYcGHTMoPWcfJ3rWFBR8yKT9kHSd71xYWfMik/JB1nOxdW1jwIZPyQ9ZxsndtYcGHTMoPWcfJ3rWFBR8yKT9kHSd71xYWfMik/JB1nOxdW1jwIZPyQ9ZxsncdKywxty2p3HyfHRZWKea2w8JiY2GVYm47LCw2FlYp5rbDwmJjYZVibjssLDYWVinmtsPCYmNhlWJuOywsNhZWKea2w8JiY2GVYm47LCw2FlYp5rbDwmJjYZVibjssLDYWVinmtsPCYmNhlWJuOywsNhbWC53UtOVG1klBzs27frTIC55+PIIfdXKQc/OuHy3ygqcfj+BHnRzk3LzrR4u84OnHI/hRJwc5N+/60SIvePrxCH7UyUHOzbt+tMgLnn48gh91cpBz864fLfKCpx+P4EedHOTcvOtHi7zg6ccj+FEnBzk37/rRIi94+vEIftTJQc7Nu360yAuefjyCH3VykHPzrh8t8oKnH4/gR50c5Ny860eLvODpxyP4UScHOTfv+tEiL3j68Qh+1MlBzs27frTIC55+PIIfYd9bSse7frTIC55+PIIfYd9bSse7frTIC55+PIIfYd9bSse7frTIC55+PIIfYd9bSse7frTIC55+PIIfYd9bSse7frTIC55+PIIfYd9bSse7frTIC55+PIIfYd9bSse7frTIC55+PIIfYd9bSse7frTIC55+PIIfYd9bSse7frTIC55+PIIfYd9bSse7frTIC55+PIIfYd9bSse7frTIC55+PIIfYd9bSse7frTIC55+PIIfYd9bSse7frTIC55+PIKfFOQMyLuRMyD72WJhlT4sdTffx7t+c9cWVunDUnfzfbzrN3dtYZU+LHU338e7fnPXFlbpw1J383286zd3bWGVPix1N9/Hu35z1xZW6cNSd/N9vOs3d21hlT4sdTffx7t+c9cWVunDUnfzfbzrN3dtYZU+LHU338e7fnPXFlbpw1J383286zd3bWGVPix1N9/Hu35z1xZW6cNSd/N9vOs3d40urDbIuZ3+UG7NQCysWsi5nS6lWzMQC6sWcm6nS+nWDMTCqoWc2+lSujUDsbBqIed2upRuzUAsrFrIuZ0upVszEAurFnJup0vp1gzEwqqFnNvpUro1A7GwaiHndrqUbs1ALKxayLmdLqVbMxALqxZybqdL6dYMxMKqhZzb6VK6NQOxsGoh53a6lG7NQEoLy8l9rOr0/ReFttliYcEn9T7qeNfJ2WJhwSf1Pup418nZYmHBJ/U+6njXydliYcEn9T7qeNfJ2WJhwSf1Pup418nZYmHBJ/U+6njXydliYcEn9T7qeNfJ2WJhwSf1Pup418nZYmHBJ/U+6njXydliYcEn9T7qeNfJ2WJhwSf1Pup418nZYmHBJ/U+6njXydnin5sXQv7ARd7gBRViYUkrXlAhFpa04gUVYmFJK15QIRaWtOIFFWJhSSteUCEWlrTiBRViYUkrXlAhFpa04gUVYmFJK15QIRaWtOIFFWJhSSteUCEWlrRS998a2vy05db2PmTa/MxYWHg/bbm1vQ+ZNj8zFhbeT1tube9Dps3PjIWF99OWW9v7kGnzM2Nh4f205db2PmTa/MxYWHg/bbm1vQ+ZNj8zFhbeT1tube9Dps3PjIWF99OWW9v7kGnzM2Nh4f205db2PmTa/MxYWHg/bbm1vQ+ZNj8zFhbeT1tube9Dps3PjIWF99OWW9v7kGnzM2Nh4f205db2PmTa/MwEC4us427sImnLQJ09FtYSd7Ow1LGwjui4m4WlTlZni4W1xN0sLHUsrCM67mZhqZPV2WJhLXE3C0sdC+uIjrtZWOpkdbZYWEvczcJSx8I6ouNuFpY6WZ0tFtYSd7Ow1LGwjui4m4WlTlZni4W1xN0sLHUsrCM67mZhqZPV2ZJV+5G2RyIfQ1sGG53U6GePhVWoQ96NrEP+wE/vTLjRGQurUoe8G1mH/IGf3plwozMWVqUOeTeyDvkDP70z4UZnLKxKHfJuZB3yB356Z8KNzlhYlTrk3cg65A/89M6EG52xsCp1yLuRdcgf+OmdCTc6Y2FV6pB3I+uQP/DTOxNudMbCqtQh70bWIX/gp3cm3OiMhVWpQ96NrEP+wE/vTLjRGQurUoe8G1mH/IGf3plwozMWVqUOeTeyDvkDP70z4UZnLKxKHfJuZB3yB356Z8KNzgQLixwE+WHJOm3TlhvZzxYLa7kb+YDIGZCnLTeyny0W1nI38gGRMyBPW25kP1ssrOVu5AMiZ0CettzIfrZYWMvdyAdEzoA8bbmR/WyxsJa7kQ+InAF52nIj+9liYS13Ix8QOQPytOVG9rPFwlruRj4gcgbkacuN7GeLhbXcjXxA5AzI05Yb2c8WC2u5G/mAyBmQpy03sp8tFtZyN/IBkTMgT1tuZD9bLKzlbuQDImdAnrbcyH62WFjL3cgHRM6APG25kf1sWf2SbOr0kRCmLTf99PnZYmEVTltu+unzs8XCKpy23PTT52eLhVU4bbnpp8/PFgurcNpy00+fny0WVuG05aafPj9bLKzCactNP31+tlhYhdOWm376/GyxsAqnLTf99PnZYmEVTltu+unzs8XCKpy23PTT52eLhVU4bbnpp8/PFgurcNpy00+fny1ZNYlw+oApx/0r+uG/KTtxWXG6lCjH/Sv64b8pO3FZcbqUKMf9K/rhvyk7cVlxupQox/0r+uG/KTtxWXG6lCjH/Sv64b8pO3FZcbqUKMf9K/rhvyk7cVlxupQox/0r+uG/KTtxWXG6lCjH/Sv64b8pO3FZcbqUKMf9K/rhvyk7cVlxupQox/0r+uG/KTtxWXG6lCjH/Sv64b8pO3FZcbqUKMf9K/rhvyk7cVlxupQox/0r+uG/Kfq/NTi5v+wnox/9fLRSCzq7Sb0PGf3o56OVWtDZTep9yOhHPx+t1ILOblLvQ0Y/+vlopRZ0dpN6HzL60c9HK7Wgs5vU+5DRj34+WqkFnd2k3oeMfvTz0Uot6Owm9T5k9KOfj1ZqQWc3qfchox/9fLRSCzq7Sb0PGf3o56OVWtDZTep9yOhHPx+t1ILOblLvQ0Y/+vlopRZ0dpN6HzL60c9Hi75gE+TCIhdwCv3w39TCCmJhse9AP/w3tbCCWFjsO9AP/00trCAWFvsO9MN/UwsriIXFvgP98N/UwgpiYbHvQD/8N7WwglhY7DvQD/9NLawgFhb7DvTDf1MLK4iFxb4D/fDf1MIKYmGx70A//De1sIJYWOw70A//TS2sIBYW+w70w39TCyuIhcW+A/3w3xRdWKc/LoIfsk6KttzUKf1vDf916byZttzItOWmjoUVn7bcyLTlpo6FFZ+23Mi05aaOhRWfttzItOWmjoUVn7bcyLTlpo6FFZ+23Mi05aaOhRWfttzItOWmjoUVn7bcyLTlpo6FFZ+23Mi05aaOhRWfttzItOWmjoUVn7bcyLTlpo6FFZ+23Mi05aaOhRUfcm7k3dRR5w0W1nLIuZF3U0edN1hYyyHnRt5NHXXeYGEth5wbeTd11HmDhbUccm7k3dRR5w0W1nLIuZF3U0edN1hYyyHnRt5NHXXeYGEth5wbeTd11HmDhbUccm7k3dRR5w0W1nLIuZF3U0edN1hYyyHnRt5NHXXeYGEth5wbeTd11HmDhbUccm7k3dRR5w0W1nLackvptO3W5ie12xYLq/BhyTptu7X5Se22xcIqfFiyTttubX5Su22xsAoflqzTtlubn9RuWyyswocl67Tt1uYntdsWC6vwYck6bbu1+UnttsXCKnxYsk7bbm1+UrttsbAKH5as07Zbm5/UblssrMKHJeu07dbmJ7XbFgur8GHJOm27tflJ7bbFwip8WLJO225tflK7bbGwCh+WrNO2W5uf1G5bLKzChyXrtO3W5ie12xZ0YbVBPqC23fTDL5/VfqsfwU1RIR9d2276sbC+P4KbokI+urbd9GNhfX8EN0WFfHRtu+nHwvr+CG6KCvno2nbTj4X1/RHcFBXy0bXtph8L6/sjuCkq5KNr200/Ftb3R3BTVMhH17abfiys74/gpqiQj65tN/1YWN8fwU1RIR9d2276sbC+P4KbokI+urbd9GNhfX8EN0WFfHRtu+nHwvr+CG6KCvno2nbTj4X1/RHgMf4vQ36f1G7kDPSTy2DGwsIP+X1Su5Ez0E8ugxkLCz/k90ntRs5AP7kMZiws/JDfJ7UbOQP95DKYsbDwQ36f1G7kDPSTy2DGwsIP+X1Su5Ez0E8ugxkLCz/k90ntRs5AP7kMZiws/JDfJ7UbOQP95DKYsbDwQ36f1G7kDPSTy2DGwsIP+X1Su5Ez0E8ugxkLCz/k90ntRs5AP7kMZiws/JDfJ7UbOQP95DKYsbDwQ36f1G7kDPSTy2BmWVgiIiewsETkGiwsEbkGC0tErsHCEpFrsLBE5BosLBG5BgtLRK7BwhKRa7CwROQaLCwRuQYLS0SuwcISkWuwsETkGv4BnYZn7l4wHIAAAAAASUVORK5CYII="/>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p:txBody>
          <a:bodyPr/>
          <a:lstStyle/>
          <a:p>
            <a:r>
              <a:rPr lang="en-US" altLang="en-US" sz="2000" smtClean="0"/>
              <a:t>Gorniak RJT, Flanders AE, Sharpe RE.  Trainee Report Dashboard: Tool for Enhancing Feedback to Radiology Trainees about Their Reports.  </a:t>
            </a:r>
            <a:r>
              <a:rPr lang="en-US" altLang="en-US" sz="2000" i="1" smtClean="0"/>
              <a:t>Radiographics</a:t>
            </a:r>
            <a:r>
              <a:rPr lang="en-US" altLang="en-US" sz="2000" smtClean="0"/>
              <a:t> 2013; 33: 2105-2113.</a:t>
            </a:r>
          </a:p>
          <a:p>
            <a:r>
              <a:rPr lang="en-US" altLang="en-US" sz="2000" smtClean="0"/>
              <a:t>Surrey D, Sharpe RE, Gorniak RJT, Nazarian LN, Rao VM, Flanders AE.  QRSE: a Novel Metric for the Evaluation of Trainee Radiologist Reporting Skills.  </a:t>
            </a:r>
            <a:r>
              <a:rPr lang="en-US" altLang="en-US" sz="2000" i="1" smtClean="0"/>
              <a:t>J Digit Imaging </a:t>
            </a:r>
            <a:r>
              <a:rPr lang="en-US" altLang="en-US" sz="2000" smtClean="0"/>
              <a:t>2013; 26: 678-682.</a:t>
            </a:r>
          </a:p>
          <a:p>
            <a:r>
              <a:rPr lang="en-US" altLang="en-US" sz="2000" smtClean="0"/>
              <a:t>Sharpe RE, Surrey D, Gorniak RJT, Nazarian L, Rao VM, Flanders AE.  Radiology Report Comparator: A Novel Method to Augment Resident Education.  </a:t>
            </a:r>
            <a:r>
              <a:rPr lang="en-US" altLang="en-US" sz="2000" i="1" smtClean="0"/>
              <a:t>J Digit Imaging </a:t>
            </a:r>
            <a:r>
              <a:rPr lang="en-US" altLang="en-US" sz="2000" smtClean="0"/>
              <a:t>2012; 25: 330-336.</a:t>
            </a:r>
          </a:p>
          <a:p>
            <a:r>
              <a:rPr lang="en-US" altLang="en-US" sz="2000" smtClean="0"/>
              <a:t>Khandheria P et al.  Developing a Clinically-Integrated Resident Worklist for Follow-up and Finalization Report Change Detection.  SIIM Annual Meeting 2013.</a:t>
            </a:r>
          </a:p>
        </p:txBody>
      </p:sp>
      <p:sp>
        <p:nvSpPr>
          <p:cNvPr id="31747" name="Title 1"/>
          <p:cNvSpPr>
            <a:spLocks noGrp="1"/>
          </p:cNvSpPr>
          <p:nvPr>
            <p:ph type="title"/>
          </p:nvPr>
        </p:nvSpPr>
        <p:spPr>
          <a:xfrm>
            <a:off x="342900" y="20638"/>
            <a:ext cx="8534400" cy="1143000"/>
          </a:xfrm>
        </p:spPr>
        <p:txBody>
          <a:bodyPr/>
          <a:lstStyle/>
          <a:p>
            <a:r>
              <a:rPr lang="en-US" altLang="en-US" smtClean="0"/>
              <a:t>References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07975" y="0"/>
            <a:ext cx="8534400" cy="1143000"/>
          </a:xfrm>
        </p:spPr>
        <p:txBody>
          <a:bodyPr/>
          <a:lstStyle/>
          <a:p>
            <a:r>
              <a:rPr lang="en-US" altLang="en-US" smtClean="0"/>
              <a:t>Radiology Reporting Education</a:t>
            </a:r>
          </a:p>
        </p:txBody>
      </p:sp>
      <p:sp>
        <p:nvSpPr>
          <p:cNvPr id="7171" name="Content Placeholder 2"/>
          <p:cNvSpPr>
            <a:spLocks noGrp="1"/>
          </p:cNvSpPr>
          <p:nvPr>
            <p:ph idx="1"/>
          </p:nvPr>
        </p:nvSpPr>
        <p:spPr>
          <a:xfrm>
            <a:off x="307975" y="1600200"/>
            <a:ext cx="8455025" cy="3733800"/>
          </a:xfrm>
        </p:spPr>
        <p:txBody>
          <a:bodyPr/>
          <a:lstStyle/>
          <a:p>
            <a:r>
              <a:rPr lang="en-US" altLang="en-US" sz="2800" dirty="0" smtClean="0"/>
              <a:t>Communication skills constitute one of the ACGME residency core competencies.</a:t>
            </a:r>
          </a:p>
          <a:p>
            <a:pPr lvl="1"/>
            <a:r>
              <a:rPr lang="en-US" altLang="en-US" sz="2400" dirty="0" smtClean="0"/>
              <a:t>Evaluated in the radiology milestone group “Effective communication with members of the healthcare team”</a:t>
            </a:r>
          </a:p>
          <a:p>
            <a:r>
              <a:rPr lang="en-US" altLang="en-US" sz="2800" dirty="0" smtClean="0"/>
              <a:t>The radiology report is the primary communication “product” of a working radiologist.</a:t>
            </a:r>
          </a:p>
          <a:p>
            <a:r>
              <a:rPr lang="en-US" altLang="en-US" sz="2800" dirty="0" smtClean="0"/>
              <a:t>However, reporting skills are typically taught informally, with evaluation in the form of general comments based on attending recollections or arbitrary sampling.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7975" y="0"/>
            <a:ext cx="8534400" cy="1143000"/>
          </a:xfrm>
        </p:spPr>
        <p:txBody>
          <a:bodyPr/>
          <a:lstStyle/>
          <a:p>
            <a:r>
              <a:rPr lang="en-US" altLang="en-US" smtClean="0"/>
              <a:t>Preliminary Dictation Workflow</a:t>
            </a:r>
          </a:p>
        </p:txBody>
      </p:sp>
      <p:sp>
        <p:nvSpPr>
          <p:cNvPr id="8195" name="Content Placeholder 2"/>
          <p:cNvSpPr>
            <a:spLocks noGrp="1"/>
          </p:cNvSpPr>
          <p:nvPr>
            <p:ph idx="1"/>
          </p:nvPr>
        </p:nvSpPr>
        <p:spPr>
          <a:xfrm>
            <a:off x="533400" y="1676400"/>
            <a:ext cx="4724400" cy="4572000"/>
          </a:xfrm>
        </p:spPr>
        <p:txBody>
          <a:bodyPr/>
          <a:lstStyle/>
          <a:p>
            <a:r>
              <a:rPr lang="en-US" altLang="en-US" smtClean="0"/>
              <a:t>At our teaching institution, radiology trainees review studies with an attending, and dictate preliminary reports. </a:t>
            </a:r>
          </a:p>
          <a:p>
            <a:r>
              <a:rPr lang="en-US" altLang="en-US" smtClean="0"/>
              <a:t>Attending physicians later edit and finalize the trainee reports.</a:t>
            </a:r>
          </a:p>
        </p:txBody>
      </p:sp>
      <p:sp>
        <p:nvSpPr>
          <p:cNvPr id="8196" name="Text Box 5"/>
          <p:cNvSpPr txBox="1">
            <a:spLocks noChangeArrowheads="1"/>
          </p:cNvSpPr>
          <p:nvPr/>
        </p:nvSpPr>
        <p:spPr bwMode="auto">
          <a:xfrm>
            <a:off x="5791200" y="1600200"/>
            <a:ext cx="1795463" cy="5889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a:t>Resident</a:t>
            </a:r>
          </a:p>
        </p:txBody>
      </p:sp>
      <p:cxnSp>
        <p:nvCxnSpPr>
          <p:cNvPr id="8197" name="AutoShape 8"/>
          <p:cNvCxnSpPr>
            <a:cxnSpLocks noChangeShapeType="1"/>
            <a:stCxn id="8196" idx="2"/>
          </p:cNvCxnSpPr>
          <p:nvPr/>
        </p:nvCxnSpPr>
        <p:spPr bwMode="auto">
          <a:xfrm rot="5400000">
            <a:off x="6177756" y="2694782"/>
            <a:ext cx="1017587" cy="6350"/>
          </a:xfrm>
          <a:prstGeom prst="curvedConnector3">
            <a:avLst>
              <a:gd name="adj1" fmla="val 50000"/>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98" name="Text Box 11"/>
          <p:cNvSpPr txBox="1">
            <a:spLocks noChangeArrowheads="1"/>
          </p:cNvSpPr>
          <p:nvPr/>
        </p:nvSpPr>
        <p:spPr bwMode="auto">
          <a:xfrm>
            <a:off x="6753225" y="2524125"/>
            <a:ext cx="21209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dirty="0"/>
              <a:t>Preliminary reports</a:t>
            </a:r>
          </a:p>
        </p:txBody>
      </p:sp>
      <p:sp>
        <p:nvSpPr>
          <p:cNvPr id="8199" name="Text Box 6"/>
          <p:cNvSpPr txBox="1">
            <a:spLocks noChangeArrowheads="1"/>
          </p:cNvSpPr>
          <p:nvPr/>
        </p:nvSpPr>
        <p:spPr bwMode="auto">
          <a:xfrm>
            <a:off x="5791200" y="3360738"/>
            <a:ext cx="1908175" cy="5889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a:t>Attending</a:t>
            </a:r>
          </a:p>
        </p:txBody>
      </p:sp>
      <p:cxnSp>
        <p:nvCxnSpPr>
          <p:cNvPr id="8200" name="AutoShape 10"/>
          <p:cNvCxnSpPr>
            <a:cxnSpLocks noChangeShapeType="1"/>
          </p:cNvCxnSpPr>
          <p:nvPr/>
        </p:nvCxnSpPr>
        <p:spPr bwMode="auto">
          <a:xfrm rot="5400000">
            <a:off x="6142832" y="4501356"/>
            <a:ext cx="1079500" cy="1587"/>
          </a:xfrm>
          <a:prstGeom prst="curvedConnector3">
            <a:avLst>
              <a:gd name="adj1" fmla="val 50000"/>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01" name="Text Box 11"/>
          <p:cNvSpPr txBox="1">
            <a:spLocks noChangeArrowheads="1"/>
          </p:cNvSpPr>
          <p:nvPr/>
        </p:nvSpPr>
        <p:spPr bwMode="auto">
          <a:xfrm>
            <a:off x="5808663" y="5121275"/>
            <a:ext cx="1890712"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Finalized reports</a:t>
            </a:r>
          </a:p>
        </p:txBody>
      </p:sp>
      <p:sp>
        <p:nvSpPr>
          <p:cNvPr id="11" name="Text Box 11"/>
          <p:cNvSpPr txBox="1">
            <a:spLocks noChangeArrowheads="1"/>
          </p:cNvSpPr>
          <p:nvPr/>
        </p:nvSpPr>
        <p:spPr bwMode="auto">
          <a:xfrm>
            <a:off x="6784047" y="4317323"/>
            <a:ext cx="16209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dirty="0" smtClean="0"/>
              <a:t>Report editing</a:t>
            </a:r>
            <a:endParaRPr lang="en-US" altLang="en-US"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07975" y="0"/>
            <a:ext cx="8534400" cy="1143000"/>
          </a:xfrm>
        </p:spPr>
        <p:txBody>
          <a:bodyPr/>
          <a:lstStyle/>
          <a:p>
            <a:r>
              <a:rPr lang="en-US" altLang="en-US" smtClean="0"/>
              <a:t>A Feedback Problem</a:t>
            </a:r>
          </a:p>
        </p:txBody>
      </p:sp>
      <p:sp>
        <p:nvSpPr>
          <p:cNvPr id="9219" name="Content Placeholder 2"/>
          <p:cNvSpPr>
            <a:spLocks noGrp="1"/>
          </p:cNvSpPr>
          <p:nvPr>
            <p:ph idx="1"/>
          </p:nvPr>
        </p:nvSpPr>
        <p:spPr>
          <a:xfrm>
            <a:off x="555661" y="2895600"/>
            <a:ext cx="7924800" cy="3276600"/>
          </a:xfrm>
        </p:spPr>
        <p:txBody>
          <a:bodyPr/>
          <a:lstStyle/>
          <a:p>
            <a:r>
              <a:rPr lang="en-US" altLang="en-US" sz="2800" dirty="0" err="1" smtClean="0"/>
              <a:t>Attendings</a:t>
            </a:r>
            <a:r>
              <a:rPr lang="en-US" altLang="en-US" sz="2800" dirty="0" smtClean="0"/>
              <a:t> may perform a wide variety of editing tasks on preliminary reports, correcting content, spelling, grammar, style, and organization.</a:t>
            </a:r>
          </a:p>
          <a:p>
            <a:r>
              <a:rPr lang="en-US" altLang="en-US" sz="2800" dirty="0" smtClean="0"/>
              <a:t>These edits are not typically performed in the presence of the trainee, and represent a “lost” educational opportunity.</a:t>
            </a:r>
          </a:p>
        </p:txBody>
      </p:sp>
      <p:sp>
        <p:nvSpPr>
          <p:cNvPr id="2" name="TextBox 1"/>
          <p:cNvSpPr txBox="1"/>
          <p:nvPr/>
        </p:nvSpPr>
        <p:spPr>
          <a:xfrm>
            <a:off x="533400" y="1730514"/>
            <a:ext cx="7911140" cy="707886"/>
          </a:xfrm>
          <a:prstGeom prst="rect">
            <a:avLst/>
          </a:prstGeom>
          <a:noFill/>
        </p:spPr>
        <p:txBody>
          <a:bodyPr wrap="none" rtlCol="0">
            <a:spAutoFit/>
          </a:bodyPr>
          <a:lstStyle/>
          <a:p>
            <a:r>
              <a:rPr lang="en-US" sz="4000" dirty="0" smtClean="0"/>
              <a:t>Preliminary reports ≠ Final reports</a:t>
            </a:r>
            <a:endParaRPr lang="en-US" sz="4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6"/>
          <p:cNvSpPr txBox="1">
            <a:spLocks noChangeArrowheads="1"/>
          </p:cNvSpPr>
          <p:nvPr/>
        </p:nvSpPr>
        <p:spPr bwMode="auto">
          <a:xfrm>
            <a:off x="6562725" y="2506663"/>
            <a:ext cx="431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a:t>?</a:t>
            </a:r>
          </a:p>
        </p:txBody>
      </p:sp>
      <p:sp>
        <p:nvSpPr>
          <p:cNvPr id="10243" name="Rectangle 2"/>
          <p:cNvSpPr>
            <a:spLocks noGrp="1"/>
          </p:cNvSpPr>
          <p:nvPr>
            <p:ph type="title"/>
          </p:nvPr>
        </p:nvSpPr>
        <p:spPr>
          <a:xfrm>
            <a:off x="381000" y="0"/>
            <a:ext cx="8534400" cy="1143000"/>
          </a:xfrm>
        </p:spPr>
        <p:txBody>
          <a:bodyPr/>
          <a:lstStyle/>
          <a:p>
            <a:r>
              <a:rPr lang="en-US" altLang="en-US" sz="3600" smtClean="0"/>
              <a:t>Feedback for resident reports</a:t>
            </a:r>
          </a:p>
        </p:txBody>
      </p:sp>
      <p:sp>
        <p:nvSpPr>
          <p:cNvPr id="10244" name="Text Box 5"/>
          <p:cNvSpPr txBox="1">
            <a:spLocks noChangeArrowheads="1"/>
          </p:cNvSpPr>
          <p:nvPr/>
        </p:nvSpPr>
        <p:spPr bwMode="auto">
          <a:xfrm>
            <a:off x="1119188" y="2590800"/>
            <a:ext cx="1795462" cy="5889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a:t>Resident</a:t>
            </a:r>
          </a:p>
        </p:txBody>
      </p:sp>
      <p:sp>
        <p:nvSpPr>
          <p:cNvPr id="10245" name="Text Box 6"/>
          <p:cNvSpPr txBox="1">
            <a:spLocks noChangeArrowheads="1"/>
          </p:cNvSpPr>
          <p:nvPr/>
        </p:nvSpPr>
        <p:spPr bwMode="auto">
          <a:xfrm>
            <a:off x="3405188" y="5029200"/>
            <a:ext cx="1908175" cy="5889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a:t>Attending</a:t>
            </a:r>
          </a:p>
        </p:txBody>
      </p:sp>
      <p:cxnSp>
        <p:nvCxnSpPr>
          <p:cNvPr id="10246" name="AutoShape 8"/>
          <p:cNvCxnSpPr>
            <a:cxnSpLocks noChangeShapeType="1"/>
            <a:stCxn id="10244" idx="2"/>
            <a:endCxn id="10245" idx="1"/>
          </p:cNvCxnSpPr>
          <p:nvPr/>
        </p:nvCxnSpPr>
        <p:spPr bwMode="auto">
          <a:xfrm rot="16200000" flipH="1">
            <a:off x="1639095" y="3558381"/>
            <a:ext cx="2144712" cy="1387475"/>
          </a:xfrm>
          <a:prstGeom prst="curvedConnector2">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47" name="AutoShape 10"/>
          <p:cNvCxnSpPr>
            <a:cxnSpLocks noChangeShapeType="1"/>
            <a:stCxn id="10245" idx="3"/>
          </p:cNvCxnSpPr>
          <p:nvPr/>
        </p:nvCxnSpPr>
        <p:spPr bwMode="auto">
          <a:xfrm flipV="1">
            <a:off x="5313363" y="3175000"/>
            <a:ext cx="1465262" cy="2149475"/>
          </a:xfrm>
          <a:prstGeom prst="curvedConnector2">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48" name="Text Box 11"/>
          <p:cNvSpPr txBox="1">
            <a:spLocks noChangeArrowheads="1"/>
          </p:cNvSpPr>
          <p:nvPr/>
        </p:nvSpPr>
        <p:spPr bwMode="auto">
          <a:xfrm>
            <a:off x="242888" y="4368800"/>
            <a:ext cx="21209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Preliminary reports</a:t>
            </a:r>
          </a:p>
        </p:txBody>
      </p:sp>
      <p:sp>
        <p:nvSpPr>
          <p:cNvPr id="10249" name="Text Box 12"/>
          <p:cNvSpPr txBox="1">
            <a:spLocks noChangeArrowheads="1"/>
          </p:cNvSpPr>
          <p:nvPr/>
        </p:nvSpPr>
        <p:spPr bwMode="auto">
          <a:xfrm>
            <a:off x="6796088" y="3670300"/>
            <a:ext cx="1890712"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Finalized reports</a:t>
            </a:r>
          </a:p>
        </p:txBody>
      </p:sp>
      <p:grpSp>
        <p:nvGrpSpPr>
          <p:cNvPr id="4108" name="Group 17"/>
          <p:cNvGrpSpPr>
            <a:grpSpLocks/>
          </p:cNvGrpSpPr>
          <p:nvPr/>
        </p:nvGrpSpPr>
        <p:grpSpPr bwMode="auto">
          <a:xfrm>
            <a:off x="3405188" y="2493963"/>
            <a:ext cx="4689475" cy="636587"/>
            <a:chOff x="1824" y="1632"/>
            <a:chExt cx="2954" cy="384"/>
          </a:xfrm>
        </p:grpSpPr>
        <p:sp>
          <p:nvSpPr>
            <p:cNvPr id="10253" name="Text Box 7"/>
            <p:cNvSpPr txBox="1">
              <a:spLocks noChangeArrowheads="1"/>
            </p:cNvSpPr>
            <p:nvPr/>
          </p:nvSpPr>
          <p:spPr bwMode="auto">
            <a:xfrm>
              <a:off x="3504" y="1632"/>
              <a:ext cx="1274" cy="368"/>
            </a:xfrm>
            <a:prstGeom prst="rect">
              <a:avLst/>
            </a:prstGeom>
            <a:solidFill>
              <a:schemeClr val="bg1"/>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a:t>ReportDiff</a:t>
              </a:r>
            </a:p>
          </p:txBody>
        </p:sp>
        <p:sp>
          <p:nvSpPr>
            <p:cNvPr id="10254" name="AutoShape 9"/>
            <p:cNvSpPr>
              <a:spLocks noChangeArrowheads="1"/>
            </p:cNvSpPr>
            <p:nvPr/>
          </p:nvSpPr>
          <p:spPr bwMode="auto">
            <a:xfrm>
              <a:off x="1824" y="1680"/>
              <a:ext cx="1584" cy="336"/>
            </a:xfrm>
            <a:prstGeom prst="leftArrow">
              <a:avLst>
                <a:gd name="adj1" fmla="val 50000"/>
                <a:gd name="adj2" fmla="val 117857"/>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
        <p:nvSpPr>
          <p:cNvPr id="10251" name="Text Box 14"/>
          <p:cNvSpPr txBox="1">
            <a:spLocks noChangeArrowheads="1"/>
          </p:cNvSpPr>
          <p:nvPr/>
        </p:nvSpPr>
        <p:spPr bwMode="auto">
          <a:xfrm>
            <a:off x="230188" y="1438275"/>
            <a:ext cx="8839200"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200"/>
              <a:t>ReportDiff is a lightweight open source system that completes the report editing communication loop between attendings and residents.</a:t>
            </a:r>
          </a:p>
        </p:txBody>
      </p:sp>
      <p:sp>
        <p:nvSpPr>
          <p:cNvPr id="3" name="Rectangle 2"/>
          <p:cNvSpPr/>
          <p:nvPr/>
        </p:nvSpPr>
        <p:spPr>
          <a:xfrm rot="18741827">
            <a:off x="6067426" y="4730750"/>
            <a:ext cx="696912" cy="369887"/>
          </a:xfrm>
          <a:prstGeom prst="rect">
            <a:avLst/>
          </a:prstGeom>
          <a:noFill/>
        </p:spPr>
        <p:txBody>
          <a:bodyPr wrap="none">
            <a:spAutoFit/>
          </a:bodyPr>
          <a:lstStyle/>
          <a:p>
            <a:pPr algn="ctr">
              <a:defRPr/>
            </a:pPr>
            <a:r>
              <a:rPr lang="en-US" dirty="0">
                <a:ln w="0"/>
                <a:effectLst>
                  <a:outerShdw blurRad="38100" dist="19050" dir="2700000" algn="tl" rotWithShape="0">
                    <a:schemeClr val="dk1">
                      <a:alpha val="40000"/>
                    </a:schemeClr>
                  </a:outerShdw>
                </a:effectLst>
              </a:rPr>
              <a:t>Edits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5"/>
          <p:cNvSpPr>
            <a:spLocks noGrp="1"/>
          </p:cNvSpPr>
          <p:nvPr>
            <p:ph idx="1"/>
          </p:nvPr>
        </p:nvSpPr>
        <p:spPr>
          <a:xfrm>
            <a:off x="228600" y="1524000"/>
            <a:ext cx="8648700" cy="3733800"/>
          </a:xfrm>
        </p:spPr>
        <p:txBody>
          <a:bodyPr/>
          <a:lstStyle/>
          <a:p>
            <a:r>
              <a:rPr lang="en-US" altLang="en-US" dirty="0" err="1" smtClean="0"/>
              <a:t>ReportDiff</a:t>
            </a:r>
            <a:r>
              <a:rPr lang="en-US" altLang="en-US" dirty="0" smtClean="0"/>
              <a:t> consists of</a:t>
            </a:r>
          </a:p>
          <a:p>
            <a:pPr lvl="1"/>
            <a:r>
              <a:rPr lang="en-US" altLang="en-US" dirty="0" smtClean="0"/>
              <a:t>A retrieval script which gathers preliminary and final radiology reports from the dictation system;</a:t>
            </a:r>
          </a:p>
          <a:p>
            <a:pPr lvl="1"/>
            <a:r>
              <a:rPr lang="en-US" altLang="en-US" dirty="0"/>
              <a:t>A web service that allows viewing of report </a:t>
            </a:r>
            <a:r>
              <a:rPr lang="en-US" altLang="en-US" dirty="0" smtClean="0"/>
              <a:t>edits</a:t>
            </a:r>
            <a:r>
              <a:rPr lang="en-US" altLang="en-US" dirty="0"/>
              <a:t>;</a:t>
            </a:r>
            <a:endParaRPr lang="en-US" altLang="en-US" dirty="0" smtClean="0"/>
          </a:p>
          <a:p>
            <a:pPr lvl="1"/>
            <a:r>
              <a:rPr lang="en-US" altLang="en-US" dirty="0" smtClean="0"/>
              <a:t>An analytics script which produces statistics and graphs</a:t>
            </a:r>
          </a:p>
        </p:txBody>
      </p:sp>
      <p:sp>
        <p:nvSpPr>
          <p:cNvPr id="11267" name="Title 1"/>
          <p:cNvSpPr>
            <a:spLocks noGrp="1"/>
          </p:cNvSpPr>
          <p:nvPr>
            <p:ph type="title"/>
          </p:nvPr>
        </p:nvSpPr>
        <p:spPr>
          <a:xfrm>
            <a:off x="342900" y="20638"/>
            <a:ext cx="8534400" cy="1143000"/>
          </a:xfrm>
        </p:spPr>
        <p:txBody>
          <a:bodyPr/>
          <a:lstStyle/>
          <a:p>
            <a:r>
              <a:rPr lang="en-US" altLang="en-US" smtClean="0"/>
              <a:t>ReportDiff Components</a:t>
            </a:r>
          </a:p>
        </p:txBody>
      </p:sp>
      <p:sp>
        <p:nvSpPr>
          <p:cNvPr id="3" name="Rounded Rectangle 2"/>
          <p:cNvSpPr/>
          <p:nvPr/>
        </p:nvSpPr>
        <p:spPr>
          <a:xfrm>
            <a:off x="6299200" y="4648200"/>
            <a:ext cx="2362200" cy="16764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800" dirty="0" err="1"/>
              <a:t>ReportDiff</a:t>
            </a:r>
            <a:endParaRPr lang="en-US" sz="2800" dirty="0"/>
          </a:p>
          <a:p>
            <a:pPr algn="ctr">
              <a:defRPr/>
            </a:pPr>
            <a:r>
              <a:rPr lang="en-US" sz="2800" dirty="0"/>
              <a:t>Analytics</a:t>
            </a:r>
          </a:p>
          <a:p>
            <a:pPr algn="ctr">
              <a:defRPr/>
            </a:pPr>
            <a:endParaRPr lang="en-US" dirty="0"/>
          </a:p>
          <a:p>
            <a:pPr algn="ctr">
              <a:defRPr/>
            </a:pPr>
            <a:r>
              <a:rPr lang="en-US" dirty="0"/>
              <a:t>(R)</a:t>
            </a:r>
          </a:p>
        </p:txBody>
      </p:sp>
      <p:sp>
        <p:nvSpPr>
          <p:cNvPr id="4" name="Rounded Rectangle 3"/>
          <p:cNvSpPr/>
          <p:nvPr/>
        </p:nvSpPr>
        <p:spPr>
          <a:xfrm>
            <a:off x="685800" y="4648200"/>
            <a:ext cx="2362200" cy="16764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800" dirty="0" err="1"/>
              <a:t>ReportDiff</a:t>
            </a:r>
            <a:endParaRPr lang="en-US" sz="2800" dirty="0"/>
          </a:p>
          <a:p>
            <a:pPr algn="ctr">
              <a:defRPr/>
            </a:pPr>
            <a:r>
              <a:rPr lang="en-US" sz="2800" dirty="0"/>
              <a:t>Retriever</a:t>
            </a:r>
          </a:p>
          <a:p>
            <a:pPr algn="ctr">
              <a:defRPr/>
            </a:pPr>
            <a:endParaRPr lang="en-US" dirty="0"/>
          </a:p>
          <a:p>
            <a:pPr algn="ctr">
              <a:defRPr/>
            </a:pPr>
            <a:r>
              <a:rPr lang="en-US" dirty="0"/>
              <a:t>(Python)</a:t>
            </a:r>
          </a:p>
        </p:txBody>
      </p:sp>
      <p:sp>
        <p:nvSpPr>
          <p:cNvPr id="5" name="Rounded Rectangle 4"/>
          <p:cNvSpPr/>
          <p:nvPr/>
        </p:nvSpPr>
        <p:spPr>
          <a:xfrm>
            <a:off x="3492500" y="4648200"/>
            <a:ext cx="2362200" cy="16764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800" dirty="0" err="1"/>
              <a:t>ReportDiff</a:t>
            </a:r>
            <a:endParaRPr lang="en-US" sz="2800" dirty="0"/>
          </a:p>
          <a:p>
            <a:pPr algn="ctr">
              <a:defRPr/>
            </a:pPr>
            <a:r>
              <a:rPr lang="en-US" sz="2800" dirty="0"/>
              <a:t>Server</a:t>
            </a:r>
          </a:p>
          <a:p>
            <a:pPr algn="ctr">
              <a:defRPr/>
            </a:pPr>
            <a:endParaRPr lang="en-US" dirty="0"/>
          </a:p>
          <a:p>
            <a:pPr algn="ctr">
              <a:defRPr/>
            </a:pPr>
            <a:r>
              <a:rPr lang="en-US" dirty="0"/>
              <a:t>(Python - Flask)</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381625" y="4572000"/>
            <a:ext cx="2362200" cy="16764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800" dirty="0" err="1"/>
              <a:t>ReportDiff</a:t>
            </a:r>
            <a:endParaRPr lang="en-US" sz="2800" dirty="0"/>
          </a:p>
          <a:p>
            <a:pPr algn="ctr">
              <a:defRPr/>
            </a:pPr>
            <a:r>
              <a:rPr lang="en-US" sz="2800" dirty="0"/>
              <a:t>Server</a:t>
            </a:r>
            <a:br>
              <a:rPr lang="en-US" sz="2800" dirty="0"/>
            </a:br>
            <a:r>
              <a:rPr lang="en-US" dirty="0"/>
              <a:t/>
            </a:r>
            <a:br>
              <a:rPr lang="en-US" dirty="0"/>
            </a:br>
            <a:r>
              <a:rPr lang="en-US" dirty="0"/>
              <a:t>(Python Flask)</a:t>
            </a:r>
          </a:p>
        </p:txBody>
      </p:sp>
      <p:sp>
        <p:nvSpPr>
          <p:cNvPr id="14" name="Left Arrow 13"/>
          <p:cNvSpPr/>
          <p:nvPr/>
        </p:nvSpPr>
        <p:spPr>
          <a:xfrm rot="19317330">
            <a:off x="2413470" y="3650955"/>
            <a:ext cx="762000"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Left Arrow 14"/>
          <p:cNvSpPr/>
          <p:nvPr/>
        </p:nvSpPr>
        <p:spPr>
          <a:xfrm rot="13892044">
            <a:off x="5378453" y="3721316"/>
            <a:ext cx="762000"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2293" name="Picture 2" descr="http://logonoid.com/images/sqlite-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8800" y="3014663"/>
            <a:ext cx="114458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ounded Rectangle 16"/>
          <p:cNvSpPr/>
          <p:nvPr/>
        </p:nvSpPr>
        <p:spPr>
          <a:xfrm>
            <a:off x="838200" y="4572000"/>
            <a:ext cx="2716213" cy="16764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800" dirty="0" err="1"/>
              <a:t>ReportDiff</a:t>
            </a:r>
            <a:endParaRPr lang="en-US" sz="2800" dirty="0"/>
          </a:p>
          <a:p>
            <a:pPr algn="ctr">
              <a:defRPr/>
            </a:pPr>
            <a:r>
              <a:rPr lang="en-US" sz="2800" dirty="0"/>
              <a:t>Analytics</a:t>
            </a:r>
          </a:p>
          <a:p>
            <a:pPr algn="ctr">
              <a:defRPr/>
            </a:pPr>
            <a:endParaRPr lang="en-US" sz="2800" dirty="0"/>
          </a:p>
          <a:p>
            <a:pPr algn="ctr">
              <a:defRPr/>
            </a:pPr>
            <a:endParaRPr lang="en-US" dirty="0"/>
          </a:p>
        </p:txBody>
      </p:sp>
      <p:pic>
        <p:nvPicPr>
          <p:cNvPr id="12295"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5626100"/>
            <a:ext cx="11493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p:cNvSpPr/>
          <p:nvPr/>
        </p:nvSpPr>
        <p:spPr>
          <a:xfrm>
            <a:off x="3124200" y="304800"/>
            <a:ext cx="2362200" cy="16764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sz="2800" dirty="0" err="1"/>
              <a:t>ReportDiff</a:t>
            </a:r>
            <a:endParaRPr lang="en-US" sz="2800" dirty="0"/>
          </a:p>
          <a:p>
            <a:pPr algn="ctr">
              <a:defRPr/>
            </a:pPr>
            <a:r>
              <a:rPr lang="en-US" sz="2800" dirty="0"/>
              <a:t>Retriever</a:t>
            </a:r>
          </a:p>
          <a:p>
            <a:pPr algn="ctr">
              <a:defRPr/>
            </a:pPr>
            <a:endParaRPr lang="en-US" dirty="0"/>
          </a:p>
          <a:p>
            <a:pPr algn="ctr">
              <a:defRPr/>
            </a:pPr>
            <a:r>
              <a:rPr lang="en-US" dirty="0"/>
              <a:t>(Python, C#)</a:t>
            </a:r>
          </a:p>
        </p:txBody>
      </p:sp>
      <p:sp>
        <p:nvSpPr>
          <p:cNvPr id="18" name="Flowchart: Magnetic Disk 17"/>
          <p:cNvSpPr/>
          <p:nvPr/>
        </p:nvSpPr>
        <p:spPr>
          <a:xfrm>
            <a:off x="3132138" y="2632075"/>
            <a:ext cx="2324100" cy="1350963"/>
          </a:xfrm>
          <a:prstGeom prst="flowChartMagneticDisk">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a:t>                      Database</a:t>
            </a:r>
          </a:p>
        </p:txBody>
      </p:sp>
      <p:pic>
        <p:nvPicPr>
          <p:cNvPr id="12298"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12000" y="168275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urved Left Arrow 20"/>
          <p:cNvSpPr/>
          <p:nvPr/>
        </p:nvSpPr>
        <p:spPr>
          <a:xfrm>
            <a:off x="5562600" y="865188"/>
            <a:ext cx="1447800" cy="26797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12300" name="Picture 2" descr="http://logonoid.com/images/sqlite-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2313" y="3052763"/>
            <a:ext cx="11445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6575" y="168275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Curved Left Arrow 24"/>
          <p:cNvSpPr/>
          <p:nvPr/>
        </p:nvSpPr>
        <p:spPr>
          <a:xfrm flipH="1">
            <a:off x="1463675" y="877888"/>
            <a:ext cx="1568450" cy="26797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2303" name="TextBox 25"/>
          <p:cNvSpPr txBox="1">
            <a:spLocks noChangeArrowheads="1"/>
          </p:cNvSpPr>
          <p:nvPr/>
        </p:nvSpPr>
        <p:spPr bwMode="auto">
          <a:xfrm>
            <a:off x="560388" y="3059113"/>
            <a:ext cx="13398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dirty="0">
                <a:latin typeface="Arial" panose="020B0604020202020204" pitchFamily="34" charset="0"/>
                <a:cs typeface="Arial" panose="020B0604020202020204" pitchFamily="34" charset="0"/>
              </a:rPr>
              <a:t>Preliminary</a:t>
            </a:r>
          </a:p>
          <a:p>
            <a:pPr algn="ctr">
              <a:lnSpc>
                <a:spcPct val="100000"/>
              </a:lnSpc>
              <a:spcBef>
                <a:spcPct val="0"/>
              </a:spcBef>
              <a:buFontTx/>
              <a:buNone/>
            </a:pPr>
            <a:r>
              <a:rPr lang="en-US" altLang="en-US" sz="1800" dirty="0">
                <a:latin typeface="Arial" panose="020B0604020202020204" pitchFamily="34" charset="0"/>
                <a:cs typeface="Arial" panose="020B0604020202020204" pitchFamily="34" charset="0"/>
              </a:rPr>
              <a:t>Reports</a:t>
            </a:r>
          </a:p>
        </p:txBody>
      </p:sp>
      <p:sp>
        <p:nvSpPr>
          <p:cNvPr id="12304" name="TextBox 26"/>
          <p:cNvSpPr txBox="1">
            <a:spLocks noChangeArrowheads="1"/>
          </p:cNvSpPr>
          <p:nvPr/>
        </p:nvSpPr>
        <p:spPr bwMode="auto">
          <a:xfrm>
            <a:off x="6638925" y="3044825"/>
            <a:ext cx="993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latin typeface="Arial" panose="020B0604020202020204" pitchFamily="34" charset="0"/>
                <a:cs typeface="Arial" panose="020B0604020202020204" pitchFamily="34" charset="0"/>
              </a:rPr>
              <a:t>Final</a:t>
            </a:r>
          </a:p>
          <a:p>
            <a:pPr algn="ctr">
              <a:lnSpc>
                <a:spcPct val="100000"/>
              </a:lnSpc>
              <a:spcBef>
                <a:spcPct val="0"/>
              </a:spcBef>
              <a:buFontTx/>
              <a:buNone/>
            </a:pPr>
            <a:r>
              <a:rPr lang="en-US" altLang="en-US" sz="1800">
                <a:latin typeface="Arial" panose="020B0604020202020204" pitchFamily="34" charset="0"/>
                <a:cs typeface="Arial" panose="020B0604020202020204" pitchFamily="34" charset="0"/>
              </a:rPr>
              <a:t>Reports</a:t>
            </a:r>
          </a:p>
        </p:txBody>
      </p:sp>
      <p:pic>
        <p:nvPicPr>
          <p:cNvPr id="12305" name="Picture 4" descr="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4775" y="5594350"/>
            <a:ext cx="6477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667000" y="6400800"/>
            <a:ext cx="3424977" cy="369332"/>
          </a:xfrm>
          <a:prstGeom prst="rect">
            <a:avLst/>
          </a:prstGeom>
          <a:noFill/>
        </p:spPr>
        <p:txBody>
          <a:bodyPr wrap="none" rtlCol="0">
            <a:spAutoFit/>
          </a:bodyPr>
          <a:lstStyle/>
          <a:p>
            <a:r>
              <a:rPr lang="en-US" dirty="0" err="1" smtClean="0"/>
              <a:t>ReportDiff</a:t>
            </a:r>
            <a:r>
              <a:rPr lang="en-US" dirty="0" smtClean="0"/>
              <a:t> System Components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a:xfrm>
            <a:off x="609600" y="1676400"/>
            <a:ext cx="8001000" cy="4495800"/>
          </a:xfrm>
        </p:spPr>
        <p:txBody>
          <a:bodyPr/>
          <a:lstStyle/>
          <a:p>
            <a:r>
              <a:rPr lang="en-US" altLang="en-US" sz="2800" dirty="0" smtClean="0"/>
              <a:t>Our site’s RIS lacks programmatic data access, and does not permanently store preliminary reports.</a:t>
            </a:r>
          </a:p>
          <a:p>
            <a:r>
              <a:rPr lang="en-US" altLang="en-US" sz="2800" dirty="0" smtClean="0"/>
              <a:t>Extracted reports from our PACS server contain modifications for printing, creating problems for text analysis.</a:t>
            </a:r>
          </a:p>
          <a:p>
            <a:r>
              <a:rPr lang="en-US" altLang="en-US" sz="2800" dirty="0" smtClean="0"/>
              <a:t>Fortunately, our reporting system (</a:t>
            </a:r>
            <a:r>
              <a:rPr lang="en-US" altLang="en-US" sz="2800" dirty="0" err="1" smtClean="0"/>
              <a:t>Powerscribe</a:t>
            </a:r>
            <a:r>
              <a:rPr lang="en-US" altLang="en-US" sz="2800" dirty="0" smtClean="0"/>
              <a:t> 360) features a web API allowing automated retrieval of both preliminary and final reports.</a:t>
            </a:r>
          </a:p>
          <a:p>
            <a:endParaRPr lang="en-US" altLang="en-US" dirty="0" smtClean="0"/>
          </a:p>
        </p:txBody>
      </p:sp>
      <p:sp>
        <p:nvSpPr>
          <p:cNvPr id="13315" name="Title 2"/>
          <p:cNvSpPr>
            <a:spLocks noGrp="1"/>
          </p:cNvSpPr>
          <p:nvPr>
            <p:ph type="title"/>
          </p:nvPr>
        </p:nvSpPr>
        <p:spPr>
          <a:xfrm>
            <a:off x="342900" y="20638"/>
            <a:ext cx="8534400" cy="1143000"/>
          </a:xfrm>
        </p:spPr>
        <p:txBody>
          <a:bodyPr/>
          <a:lstStyle/>
          <a:p>
            <a:r>
              <a:rPr lang="en-US" altLang="en-US" smtClean="0"/>
              <a:t>Report Data Sources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11876</TotalTime>
  <Words>1219</Words>
  <Application>Microsoft Office PowerPoint</Application>
  <PresentationFormat>On-screen Show (4:3)</PresentationFormat>
  <Paragraphs>217</Paragraphs>
  <Slides>29</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Arial</vt:lpstr>
      <vt:lpstr>Calibri</vt:lpstr>
      <vt:lpstr>Calibri Light</vt:lpstr>
      <vt:lpstr>Cambria Math</vt:lpstr>
      <vt:lpstr>Times New Roman</vt:lpstr>
      <vt:lpstr>Office Theme</vt:lpstr>
      <vt:lpstr>Custom Design</vt:lpstr>
      <vt:lpstr>ReportDiff: Analysis and Feedback for  Resident Dictated Reports</vt:lpstr>
      <vt:lpstr>Objective</vt:lpstr>
      <vt:lpstr>Radiology Reporting Education</vt:lpstr>
      <vt:lpstr>Preliminary Dictation Workflow</vt:lpstr>
      <vt:lpstr>A Feedback Problem</vt:lpstr>
      <vt:lpstr>Feedback for resident reports</vt:lpstr>
      <vt:lpstr>ReportDiff Components</vt:lpstr>
      <vt:lpstr>PowerPoint Presentation</vt:lpstr>
      <vt:lpstr>Report Data Sources</vt:lpstr>
      <vt:lpstr>ReportDiff Retriever</vt:lpstr>
      <vt:lpstr>PowerPoint Presentation</vt:lpstr>
      <vt:lpstr>Edit Distance</vt:lpstr>
      <vt:lpstr>Examples of Edit Distance</vt:lpstr>
      <vt:lpstr>Edit Score Percent</vt:lpstr>
      <vt:lpstr>ReportDiff Server</vt:lpstr>
      <vt:lpstr>PowerPoint Presentation</vt:lpstr>
      <vt:lpstr>PowerPoint Presentation</vt:lpstr>
      <vt:lpstr>PowerPoint Presentation</vt:lpstr>
      <vt:lpstr>ReportDiff Analytics</vt:lpstr>
      <vt:lpstr>Report Analytics: Sample Questions</vt:lpstr>
      <vt:lpstr>Trainee comparison problems</vt:lpstr>
      <vt:lpstr>Standardizing edit scores</vt:lpstr>
      <vt:lpstr>Heat map representations</vt:lpstr>
      <vt:lpstr>Edit scores and training time</vt:lpstr>
      <vt:lpstr>Accuracy and Productivity</vt:lpstr>
      <vt:lpstr>Vocabulary analysis</vt:lpstr>
      <vt:lpstr>Source Code Availability</vt:lpstr>
      <vt:lpstr>Summary</vt:lpstr>
      <vt:lpstr>References</vt:lpstr>
    </vt:vector>
  </TitlesOfParts>
  <Company>SIIM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SIIM12</dc:creator>
  <cp:lastModifiedBy>pmcheng</cp:lastModifiedBy>
  <cp:revision>398</cp:revision>
  <dcterms:created xsi:type="dcterms:W3CDTF">2010-04-02T19:05:51Z</dcterms:created>
  <dcterms:modified xsi:type="dcterms:W3CDTF">2015-10-27T04:23:25Z</dcterms:modified>
</cp:coreProperties>
</file>